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3"/>
  </p:notesMasterIdLst>
  <p:sldIdLst>
    <p:sldId id="297" r:id="rId2"/>
    <p:sldId id="565" r:id="rId3"/>
    <p:sldId id="349" r:id="rId4"/>
    <p:sldId id="444" r:id="rId5"/>
    <p:sldId id="564" r:id="rId6"/>
    <p:sldId id="394" r:id="rId7"/>
    <p:sldId id="395" r:id="rId8"/>
    <p:sldId id="445" r:id="rId9"/>
    <p:sldId id="397" r:id="rId10"/>
    <p:sldId id="398" r:id="rId11"/>
    <p:sldId id="447" r:id="rId12"/>
    <p:sldId id="446" r:id="rId13"/>
    <p:sldId id="400" r:id="rId14"/>
    <p:sldId id="401" r:id="rId15"/>
    <p:sldId id="402" r:id="rId16"/>
    <p:sldId id="406" r:id="rId17"/>
    <p:sldId id="563" r:id="rId18"/>
    <p:sldId id="298" r:id="rId19"/>
    <p:sldId id="299" r:id="rId20"/>
    <p:sldId id="350" r:id="rId21"/>
    <p:sldId id="383" r:id="rId22"/>
    <p:sldId id="384" r:id="rId23"/>
    <p:sldId id="385" r:id="rId24"/>
    <p:sldId id="387" r:id="rId25"/>
    <p:sldId id="388" r:id="rId26"/>
    <p:sldId id="389" r:id="rId27"/>
    <p:sldId id="391" r:id="rId28"/>
    <p:sldId id="390" r:id="rId29"/>
    <p:sldId id="448" r:id="rId30"/>
    <p:sldId id="449" r:id="rId31"/>
    <p:sldId id="392" r:id="rId32"/>
    <p:sldId id="450" r:id="rId33"/>
    <p:sldId id="405" r:id="rId34"/>
    <p:sldId id="407" r:id="rId35"/>
    <p:sldId id="408" r:id="rId36"/>
    <p:sldId id="386" r:id="rId37"/>
    <p:sldId id="393" r:id="rId38"/>
    <p:sldId id="409" r:id="rId39"/>
    <p:sldId id="358" r:id="rId40"/>
    <p:sldId id="410" r:id="rId41"/>
    <p:sldId id="411" r:id="rId42"/>
    <p:sldId id="412" r:id="rId43"/>
    <p:sldId id="413" r:id="rId44"/>
    <p:sldId id="562" r:id="rId45"/>
    <p:sldId id="414" r:id="rId46"/>
    <p:sldId id="451" r:id="rId47"/>
    <p:sldId id="415" r:id="rId48"/>
    <p:sldId id="416" r:id="rId49"/>
    <p:sldId id="418" r:id="rId50"/>
    <p:sldId id="417" r:id="rId51"/>
    <p:sldId id="419" r:id="rId52"/>
    <p:sldId id="420" r:id="rId53"/>
    <p:sldId id="452" r:id="rId54"/>
    <p:sldId id="561" r:id="rId55"/>
    <p:sldId id="421" r:id="rId56"/>
    <p:sldId id="422" r:id="rId57"/>
    <p:sldId id="425" r:id="rId58"/>
    <p:sldId id="423" r:id="rId59"/>
    <p:sldId id="424" r:id="rId60"/>
    <p:sldId id="426" r:id="rId61"/>
    <p:sldId id="427" r:id="rId62"/>
    <p:sldId id="428" r:id="rId63"/>
    <p:sldId id="429" r:id="rId64"/>
    <p:sldId id="431" r:id="rId65"/>
    <p:sldId id="453" r:id="rId66"/>
    <p:sldId id="432" r:id="rId67"/>
    <p:sldId id="433" r:id="rId68"/>
    <p:sldId id="434" r:id="rId69"/>
    <p:sldId id="435" r:id="rId70"/>
    <p:sldId id="437" r:id="rId71"/>
    <p:sldId id="436" r:id="rId72"/>
    <p:sldId id="460" r:id="rId73"/>
    <p:sldId id="438" r:id="rId74"/>
    <p:sldId id="454" r:id="rId75"/>
    <p:sldId id="459" r:id="rId76"/>
    <p:sldId id="457" r:id="rId77"/>
    <p:sldId id="458" r:id="rId78"/>
    <p:sldId id="461" r:id="rId79"/>
    <p:sldId id="560" r:id="rId80"/>
    <p:sldId id="497" r:id="rId81"/>
    <p:sldId id="500" r:id="rId82"/>
    <p:sldId id="501" r:id="rId83"/>
    <p:sldId id="499" r:id="rId84"/>
    <p:sldId id="540" r:id="rId85"/>
    <p:sldId id="503" r:id="rId86"/>
    <p:sldId id="504" r:id="rId87"/>
    <p:sldId id="531" r:id="rId88"/>
    <p:sldId id="532" r:id="rId89"/>
    <p:sldId id="533" r:id="rId90"/>
    <p:sldId id="535" r:id="rId91"/>
    <p:sldId id="537" r:id="rId92"/>
    <p:sldId id="534" r:id="rId93"/>
    <p:sldId id="514" r:id="rId94"/>
    <p:sldId id="541" r:id="rId95"/>
    <p:sldId id="542" r:id="rId96"/>
    <p:sldId id="543" r:id="rId97"/>
    <p:sldId id="544" r:id="rId98"/>
    <p:sldId id="538" r:id="rId99"/>
    <p:sldId id="547" r:id="rId100"/>
    <p:sldId id="528" r:id="rId101"/>
    <p:sldId id="545" r:id="rId102"/>
    <p:sldId id="546" r:id="rId103"/>
    <p:sldId id="548" r:id="rId104"/>
    <p:sldId id="549" r:id="rId105"/>
    <p:sldId id="550" r:id="rId106"/>
    <p:sldId id="551" r:id="rId107"/>
    <p:sldId id="559" r:id="rId108"/>
    <p:sldId id="473" r:id="rId109"/>
    <p:sldId id="552" r:id="rId110"/>
    <p:sldId id="553" r:id="rId111"/>
    <p:sldId id="554" r:id="rId112"/>
    <p:sldId id="555" r:id="rId113"/>
    <p:sldId id="558" r:id="rId114"/>
    <p:sldId id="488" r:id="rId115"/>
    <p:sldId id="489" r:id="rId116"/>
    <p:sldId id="487" r:id="rId117"/>
    <p:sldId id="486" r:id="rId118"/>
    <p:sldId id="557" r:id="rId119"/>
    <p:sldId id="556" r:id="rId120"/>
    <p:sldId id="462" r:id="rId121"/>
    <p:sldId id="463" r:id="rId122"/>
    <p:sldId id="464" r:id="rId123"/>
    <p:sldId id="465" r:id="rId124"/>
    <p:sldId id="466" r:id="rId125"/>
    <p:sldId id="467" r:id="rId126"/>
    <p:sldId id="468" r:id="rId127"/>
    <p:sldId id="469" r:id="rId128"/>
    <p:sldId id="470" r:id="rId129"/>
    <p:sldId id="471" r:id="rId130"/>
    <p:sldId id="478" r:id="rId131"/>
    <p:sldId id="479" r:id="rId1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142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ommentAuthors" Target="commentAuthors.xml"/><Relationship Id="rId13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0138336"/>
        <c:axId val="340135200"/>
      </c:scatterChart>
      <c:valAx>
        <c:axId val="3401383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40135200"/>
        <c:crosses val="autoZero"/>
        <c:crossBetween val="midCat"/>
      </c:valAx>
      <c:valAx>
        <c:axId val="34013520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40138336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a good model?</a:t>
            </a:r>
          </a:p>
          <a:p>
            <a:r>
              <a:rPr lang="en-US" dirty="0" smtClean="0"/>
              <a:t>18 + -18 cancel each other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Fancy</a:t>
            </a:r>
            <a:r>
              <a:rPr lang="en-US" baseline="0" dirty="0" smtClean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 smtClean="0"/>
              <a:t>std</a:t>
            </a:r>
            <a:r>
              <a:rPr lang="en-US" sz="1200" dirty="0" smtClean="0"/>
              <a:t> error is more</a:t>
            </a:r>
            <a:r>
              <a:rPr lang="en-US" sz="1200" baseline="0" dirty="0" smtClean="0"/>
              <a:t> than the coefficient you can’t really trust the coefficient since it could be positive or negative…the model couldn’t figure it out.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 smtClean="0">
                <a:effectLst/>
              </a:rPr>
              <a:t>CC_clean</a:t>
            </a:r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Automatic_clean</a:t>
            </a:r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Met_Color_clean</a:t>
            </a:r>
            <a:endParaRPr lang="en-US" dirty="0" smtClean="0">
              <a:effectLst/>
            </a:endParaRPr>
          </a:p>
          <a:p>
            <a:endParaRPr lang="en-US" baseline="0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Fuel_Type_catP</a:t>
            </a:r>
            <a:r>
              <a:rPr lang="en-US" dirty="0" smtClean="0">
                <a:effectLst/>
              </a:rPr>
              <a:t> (prevalence) </a:t>
            </a:r>
            <a:r>
              <a:rPr lang="en-US" dirty="0" err="1" smtClean="0">
                <a:effectLst/>
              </a:rPr>
              <a:t>ie</a:t>
            </a:r>
            <a:r>
              <a:rPr lang="en-US" dirty="0" smtClean="0">
                <a:effectLst/>
              </a:rPr>
              <a:t>.</a:t>
            </a:r>
            <a:r>
              <a:rPr lang="en-US" baseline="0" dirty="0" smtClean="0">
                <a:effectLst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 smtClean="0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 smtClean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 smtClean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 smtClean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could drop</a:t>
            </a:r>
            <a:r>
              <a:rPr lang="en-US" baseline="0" dirty="0" smtClean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could drop</a:t>
            </a:r>
            <a:r>
              <a:rPr lang="en-US" baseline="0" dirty="0" smtClean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It’s a ratio of the variation in predictions to variation in actual </a:t>
            </a:r>
            <a:r>
              <a:rPr lang="en-US" dirty="0" err="1" smtClean="0"/>
              <a:t>vaslues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0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predict warning about rank deficient matrices:</a:t>
            </a:r>
          </a:p>
          <a:p>
            <a:r>
              <a:rPr lang="en-US" dirty="0" smtClean="0"/>
              <a:t>Rank of the matrix</a:t>
            </a:r>
            <a:r>
              <a:rPr lang="en-US" baseline="0" dirty="0" smtClean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this answer a Y/N</a:t>
            </a:r>
            <a:r>
              <a:rPr lang="en-US" baseline="0" dirty="0" smtClean="0"/>
              <a:t> question?</a:t>
            </a:r>
          </a:p>
          <a:p>
            <a:r>
              <a:rPr lang="en-US" baseline="0" dirty="0" smtClean="0"/>
              <a:t>Can anyone recognize a problem applying regression to a binary classification?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8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20BB20-B012-43D1-9405-CFC2D3949679}" type="slidenum">
              <a:rPr lang="en-US" altLang="en-US">
                <a:latin typeface="Calibri" panose="020F0502020204030204" pitchFamily="34" charset="0"/>
              </a:rPr>
              <a:pPr eaLnBrk="1" hangingPunct="1"/>
              <a:t>85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465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86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93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FC5B10B-B67A-4071-8F07-74D75E8F5F4A}" type="slidenum">
              <a:rPr lang="en-US" altLang="en-US">
                <a:latin typeface="Calibri" panose="020F0502020204030204" pitchFamily="34" charset="0"/>
              </a:rPr>
              <a:pPr eaLnBrk="1" hangingPunct="1"/>
              <a:t>93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95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08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4285D1D-F073-461F-8DC4-6DC0DE8F7999}" type="slidenum">
              <a:rPr lang="en-US" altLang="en-US">
                <a:latin typeface="Calibri" panose="020F0502020204030204" pitchFamily="34" charset="0"/>
              </a:rPr>
              <a:pPr eaLnBrk="1" hangingPunct="1"/>
              <a:t>100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89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want to “spend”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want to “spend”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want to “spend” data</a:t>
            </a:r>
          </a:p>
          <a:p>
            <a:r>
              <a:rPr lang="en-US" dirty="0" smtClean="0"/>
              <a:t>For large</a:t>
            </a:r>
            <a:r>
              <a:rPr lang="en-US" baseline="0" dirty="0" smtClean="0"/>
              <a:t> data – production, 10% improvement = $500M; 10% overfitting = $-500m</a:t>
            </a:r>
          </a:p>
          <a:p>
            <a:r>
              <a:rPr lang="en-US" baseline="0" dirty="0" smtClean="0"/>
              <a:t>Additional layer of </a:t>
            </a:r>
            <a:r>
              <a:rPr lang="en-US" baseline="0" dirty="0" err="1" smtClean="0"/>
              <a:t>partitionoing</a:t>
            </a:r>
            <a:r>
              <a:rPr lang="en-US" baseline="0" dirty="0" smtClean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did carat to diamond prices</a:t>
            </a:r>
          </a:p>
          <a:p>
            <a:r>
              <a:rPr lang="en-US" dirty="0" smtClean="0"/>
              <a:t>Now let’s add more than 1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should we expect the</a:t>
            </a:r>
            <a:r>
              <a:rPr lang="en-US" baseline="0" dirty="0" smtClean="0"/>
              <a:t> beta signs to be? 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the relationship the information has with ice cream sales?</a:t>
            </a:r>
          </a:p>
          <a:p>
            <a:r>
              <a:rPr lang="en-US" baseline="0" dirty="0" smtClean="0"/>
              <a:t>Temp goes up? Sales go up.  Temp goes down? Sales go down.  Positive relationship</a:t>
            </a:r>
          </a:p>
          <a:p>
            <a:r>
              <a:rPr lang="en-US" baseline="0" dirty="0" smtClean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a good model?</a:t>
            </a:r>
          </a:p>
          <a:p>
            <a:r>
              <a:rPr lang="en-US" dirty="0" smtClean="0"/>
              <a:t>18 + -18 cancel each other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7/15/2018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7/15/2018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7/15/2018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7/15/2018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7/15/2018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7/15/2018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7/15/2018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7.w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Word_Document1.docx"/><Relationship Id="rId4" Type="http://schemas.openxmlformats.org/officeDocument/2006/relationships/oleObject" Target="../embeddings/oleObject3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w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fivethirtyeight.com/features/how-a-data-scientist-whod-never-heard-of-basketball-mastered-march-madness/" TargetMode="Externa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 &amp; Logistic Regression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7/15/2018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Partitioning – Training &amp;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7175" y="1628775"/>
            <a:ext cx="5638800" cy="4038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altLang="en-US" dirty="0" smtClean="0">
                <a:latin typeface="Franklin Gothic Book" pitchFamily="34" charset="0"/>
              </a:rPr>
              <a:t>Problem: How well will our model perform with new data?</a:t>
            </a:r>
          </a:p>
          <a:p>
            <a:endParaRPr lang="en-US" altLang="en-US" dirty="0" smtClean="0">
              <a:latin typeface="Franklin Gothic Book" pitchFamily="34" charset="0"/>
            </a:endParaRPr>
          </a:p>
          <a:p>
            <a:pPr>
              <a:buFont typeface="Wingdings 2" pitchFamily="18" charset="2"/>
              <a:buNone/>
            </a:pPr>
            <a:r>
              <a:rPr lang="en-US" altLang="en-US" dirty="0" smtClean="0">
                <a:latin typeface="Franklin Gothic Book" pitchFamily="34" charset="0"/>
              </a:rPr>
              <a:t>Solution:  Separate data into at least two parts </a:t>
            </a:r>
          </a:p>
          <a:p>
            <a:pPr lvl="1"/>
            <a:r>
              <a:rPr lang="en-US" altLang="en-US" u="sng" dirty="0" smtClean="0">
                <a:latin typeface="Franklin Gothic Book" pitchFamily="34" charset="0"/>
              </a:rPr>
              <a:t>Training</a:t>
            </a:r>
            <a:r>
              <a:rPr lang="en-US" altLang="en-US" dirty="0" smtClean="0">
                <a:latin typeface="Franklin Gothic Book" pitchFamily="34" charset="0"/>
              </a:rPr>
              <a:t> partition to develop the model</a:t>
            </a:r>
          </a:p>
          <a:p>
            <a:pPr lvl="1"/>
            <a:r>
              <a:rPr lang="en-US" altLang="en-US" u="sng" dirty="0" smtClean="0">
                <a:latin typeface="Franklin Gothic Book" pitchFamily="34" charset="0"/>
              </a:rPr>
              <a:t>Validation</a:t>
            </a:r>
            <a:r>
              <a:rPr lang="en-US" altLang="en-US" dirty="0" smtClean="0">
                <a:latin typeface="Franklin Gothic Book" pitchFamily="34" charset="0"/>
              </a:rPr>
              <a:t> partition to implement the model and evaluate its performance on “new” data</a:t>
            </a:r>
          </a:p>
          <a:p>
            <a:endParaRPr lang="en-US" altLang="en-US" dirty="0" smtClean="0">
              <a:latin typeface="Franklin Gothic Book" pitchFamily="34" charset="0"/>
            </a:endParaRPr>
          </a:p>
          <a:p>
            <a:pPr>
              <a:buFont typeface="Wingdings 2" pitchFamily="18" charset="2"/>
              <a:buNone/>
            </a:pPr>
            <a:r>
              <a:rPr lang="en-US" altLang="en-US" dirty="0" smtClean="0">
                <a:latin typeface="Franklin Gothic Book" pitchFamily="34" charset="0"/>
              </a:rPr>
              <a:t>The validation set is the closest to real world model performance since it is “unseen” by the model training process.  Therefore partitioning addresses the issue of overfitting</a:t>
            </a:r>
          </a:p>
          <a:p>
            <a:pPr>
              <a:buFont typeface="Wingdings 2" pitchFamily="18" charset="2"/>
              <a:buNone/>
            </a:pPr>
            <a:endParaRPr lang="en-US" altLang="en-US" dirty="0">
              <a:latin typeface="Franklin Gothic Book" pitchFamily="34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3813" y="1600200"/>
            <a:ext cx="26193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77909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P-values for Predictors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1336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smtClean="0"/>
              <a:t>Test null hypothesis that coefficient = 0</a:t>
            </a:r>
          </a:p>
          <a:p>
            <a:pPr eaLnBrk="1" hangingPunct="1"/>
            <a:r>
              <a:rPr lang="en-US" altLang="en-US" smtClean="0"/>
              <a:t>Useful for review to determine whether to include variable in model</a:t>
            </a:r>
          </a:p>
          <a:p>
            <a:pPr eaLnBrk="1" hangingPunct="1"/>
            <a:r>
              <a:rPr lang="en-US" altLang="en-US" smtClean="0"/>
              <a:t>Important in profiling tasks, but less important in predictive classification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</p:spTree>
    <p:extLst>
      <p:ext uri="{BB962C8B-B14F-4D97-AF65-F5344CB8AC3E}">
        <p14:creationId xmlns:p14="http://schemas.microsoft.com/office/powerpoint/2010/main" val="3160887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4735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Open </a:t>
            </a:r>
            <a:r>
              <a:rPr lang="en-US" sz="2800" b="1" dirty="0" err="1" smtClean="0"/>
              <a:t>G_fullyMarchMadness.R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320695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6274" y="1475876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Confusion Matrix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" y="1855120"/>
            <a:ext cx="2750733" cy="1321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5095" y="1780675"/>
            <a:ext cx="499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predicted losers 390 (316 + 74)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was correct 316 times for losers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predicted 378 winners (68+310)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was correct 310 times for winners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057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ROC/AUC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850" b="17687"/>
          <a:stretch/>
        </p:blipFill>
        <p:spPr>
          <a:xfrm>
            <a:off x="1909011" y="2162677"/>
            <a:ext cx="4681131" cy="2762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559" y="1251284"/>
            <a:ext cx="795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positive rate = positive classification divided by all real positive classifications</a:t>
            </a:r>
          </a:p>
          <a:p>
            <a:r>
              <a:rPr lang="en-US" dirty="0" smtClean="0"/>
              <a:t>False positive rate = positive classification divided by all real negative classifications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5759115" y="3769896"/>
            <a:ext cx="185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Positive Rate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52211" y="4973053"/>
            <a:ext cx="190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 Positive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224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Adjusting the cutoff probability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8" y="1332328"/>
            <a:ext cx="3389281" cy="24696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8022" y="1828800"/>
            <a:ext cx="5133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can adjust to any probability cutoff between 0 and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its 0 you are classifying all records as winners.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its 1 you are classifying all records as losers.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5132" y="4154905"/>
            <a:ext cx="89788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had 100 basketball teams (50 winners/50losers) each with 0.01 probability in sequence.</a:t>
            </a:r>
          </a:p>
          <a:p>
            <a:r>
              <a:rPr lang="en-US" dirty="0" err="1" smtClean="0"/>
              <a:t>Cuffoff</a:t>
            </a:r>
            <a:r>
              <a:rPr lang="en-US" dirty="0" smtClean="0"/>
              <a:t> = 0; anything </a:t>
            </a:r>
            <a:r>
              <a:rPr lang="en-US" dirty="0"/>
              <a:t>greater than 0 is a “winner</a:t>
            </a:r>
            <a:r>
              <a:rPr lang="en-US" dirty="0" smtClean="0"/>
              <a:t>”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TPR = 50 /50 =1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FPR = 50/50 =1 </a:t>
            </a:r>
          </a:p>
          <a:p>
            <a:r>
              <a:rPr lang="en-US" dirty="0" smtClean="0"/>
              <a:t>Cutoff = 1; everything is a “loser”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TPR = 0/50 =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FPR = 0/50 = 0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99411" y="1151021"/>
            <a:ext cx="0" cy="2534653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253917" y="1151021"/>
            <a:ext cx="0" cy="2534653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48526" y="1151021"/>
            <a:ext cx="0" cy="2534653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715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ROC/AUC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850" b="17687"/>
          <a:stretch/>
        </p:blipFill>
        <p:spPr>
          <a:xfrm>
            <a:off x="401053" y="2258930"/>
            <a:ext cx="4246149" cy="2505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48548" y="2526632"/>
            <a:ext cx="37954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diagonal line represents flipping a coin since it splits the area into two halves.  If the curve is above it the model is demonstrating “lift”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rgbClr val="000000"/>
                </a:solidFill>
              </a:rPr>
              <a:t>The </a:t>
            </a:r>
            <a:r>
              <a:rPr lang="en-US" altLang="en-US" sz="1600" dirty="0">
                <a:solidFill>
                  <a:srgbClr val="000000"/>
                </a:solidFill>
              </a:rPr>
              <a:t>area under the ROC curve (</a:t>
            </a:r>
            <a:r>
              <a:rPr lang="en-US" altLang="en-US" sz="1200" dirty="0"/>
              <a:t>AUC</a:t>
            </a:r>
            <a:r>
              <a:rPr lang="en-US" altLang="en-US" sz="1600" dirty="0">
                <a:solidFill>
                  <a:srgbClr val="000000"/>
                </a:solidFill>
              </a:rPr>
              <a:t>) is a measure of how well a parameter can distinguish between two </a:t>
            </a:r>
            <a:r>
              <a:rPr lang="en-US" altLang="en-US" sz="1600" dirty="0" smtClean="0">
                <a:solidFill>
                  <a:srgbClr val="000000"/>
                </a:solidFill>
              </a:rPr>
              <a:t>groups (i.e. winning/losing)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93559" y="1074822"/>
            <a:ext cx="7956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positive rate = positive classification divided by all real positive classifications</a:t>
            </a:r>
          </a:p>
          <a:p>
            <a:r>
              <a:rPr lang="en-US" dirty="0" smtClean="0"/>
              <a:t>False positive rate = positive classification divided by all real negative classifications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3850105" y="3593433"/>
            <a:ext cx="185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Positive Rate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91327" y="4748464"/>
            <a:ext cx="190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False Positive Rate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5432" y="1909012"/>
            <a:ext cx="8373979" cy="4331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ROC shows the relationship between TPR &amp; FPR for all possible values between 0/1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195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Logistic regression is similar to linear regression, except that it is used with a categorical response</a:t>
            </a:r>
          </a:p>
          <a:p>
            <a:r>
              <a:rPr lang="en-US" altLang="en-US" smtClean="0"/>
              <a:t>It can be used for explanatory tasks (=profiling) or predictive tasks (=classification)</a:t>
            </a:r>
          </a:p>
          <a:p>
            <a:r>
              <a:rPr lang="en-US" altLang="en-US" smtClean="0"/>
              <a:t>The predictors are related to the response Y via a nonlinear function called the </a:t>
            </a:r>
            <a:r>
              <a:rPr lang="en-US" altLang="en-US" i="1" smtClean="0"/>
              <a:t>logit</a:t>
            </a:r>
          </a:p>
          <a:p>
            <a:r>
              <a:rPr lang="en-US" altLang="en-US" smtClean="0"/>
              <a:t>As in linear regression, reducing predictors can be done via variable selection</a:t>
            </a:r>
          </a:p>
          <a:p>
            <a:r>
              <a:rPr lang="en-US" altLang="en-US" smtClean="0"/>
              <a:t>Logistic regression can be generalized to more than two classes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43119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Review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Review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Survey Case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Appendix – LM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variable selection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075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Outcome KPI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828800"/>
            <a:ext cx="7772400" cy="4191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 smtClean="0">
                <a:latin typeface="Franklin Gothic Book" pitchFamily="34" charset="0"/>
              </a:rPr>
              <a:t>Error = actual – predicted</a:t>
            </a:r>
          </a:p>
          <a:p>
            <a:pPr>
              <a:buFont typeface="Wingdings 2" pitchFamily="18" charset="2"/>
              <a:buNone/>
            </a:pPr>
            <a:r>
              <a:rPr lang="en-US" dirty="0" smtClean="0">
                <a:latin typeface="Franklin Gothic Book" pitchFamily="34" charset="0"/>
              </a:rPr>
              <a:t>ME = Mean error</a:t>
            </a:r>
          </a:p>
          <a:p>
            <a:pPr>
              <a:buFont typeface="Wingdings 2" pitchFamily="18" charset="2"/>
              <a:buNone/>
            </a:pPr>
            <a:r>
              <a:rPr lang="en-US" dirty="0" smtClean="0">
                <a:latin typeface="Franklin Gothic Book" pitchFamily="34" charset="0"/>
              </a:rPr>
              <a:t>RMSE = Root-mean-squared error </a:t>
            </a:r>
          </a:p>
          <a:p>
            <a:pPr>
              <a:buFont typeface="Wingdings 2" pitchFamily="18" charset="2"/>
              <a:buNone/>
            </a:pPr>
            <a:r>
              <a:rPr lang="en-US" dirty="0" smtClean="0">
                <a:latin typeface="Franklin Gothic Book" pitchFamily="34" charset="0"/>
              </a:rPr>
              <a:t>MAE = Mean absolute error</a:t>
            </a:r>
          </a:p>
          <a:p>
            <a:pPr>
              <a:buFont typeface="Wingdings 2" pitchFamily="18" charset="2"/>
              <a:buNone/>
            </a:pPr>
            <a:r>
              <a:rPr lang="en-US" dirty="0" smtClean="0">
                <a:latin typeface="Franklin Gothic Book" pitchFamily="34" charset="0"/>
              </a:rPr>
              <a:t>MPE = </a:t>
            </a:r>
            <a:r>
              <a:rPr lang="en-US" dirty="0">
                <a:latin typeface="Franklin Gothic Book" pitchFamily="34" charset="0"/>
              </a:rPr>
              <a:t>M</a:t>
            </a:r>
            <a:r>
              <a:rPr lang="en-US" dirty="0" smtClean="0">
                <a:latin typeface="Franklin Gothic Book" pitchFamily="34" charset="0"/>
              </a:rPr>
              <a:t>ean percentage error</a:t>
            </a:r>
          </a:p>
          <a:p>
            <a:pPr>
              <a:buFont typeface="Wingdings 2" pitchFamily="18" charset="2"/>
              <a:buNone/>
            </a:pPr>
            <a:r>
              <a:rPr lang="en-US" dirty="0" smtClean="0">
                <a:latin typeface="Franklin Gothic Book" pitchFamily="34" charset="0"/>
              </a:rPr>
              <a:t>MAPE = Mean absolute percentage error</a:t>
            </a:r>
          </a:p>
          <a:p>
            <a:endParaRPr lang="en-US" dirty="0" smtClean="0">
              <a:latin typeface="Franklin Gothic Book" pitchFamily="34" charset="0"/>
            </a:endParaRPr>
          </a:p>
          <a:p>
            <a:endParaRPr lang="en-US" dirty="0" smtClean="0">
              <a:latin typeface="Franklin Gothic Book" pitchFamily="34" charset="0"/>
            </a:endParaRPr>
          </a:p>
          <a:p>
            <a:pPr>
              <a:buFont typeface="Wingdings 2" pitchFamily="18" charset="2"/>
              <a:buNone/>
            </a:pPr>
            <a:endParaRPr 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9998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KPI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Shape 59"/>
          <p:cNvSpPr txBox="1">
            <a:spLocks/>
          </p:cNvSpPr>
          <p:nvPr/>
        </p:nvSpPr>
        <p:spPr>
          <a:xfrm>
            <a:off x="510501" y="1776825"/>
            <a:ext cx="8149799" cy="363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Normalized Gini coefficient (Gini Norm) and Area Under the Curve (AUC) </a:t>
            </a:r>
            <a:r>
              <a:rPr lang="en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the most commonly used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AUC is only for classification and</a:t>
            </a:r>
            <a:r>
              <a:rPr lang="en" sz="18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AUC = ( Gini Norm + 1 ) / 2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like them as they are </a:t>
            </a:r>
            <a:r>
              <a:rPr lang="en" sz="18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interpret: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Gini Norm = 1 or AUC = 1 =&gt; perfect model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Gini Norm = 0 or AUC = 0.5 =&gt; random guess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drawback is that they</a:t>
            </a:r>
            <a:r>
              <a:rPr lang="en" sz="18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don’t evaluate quality of absolute predictions but only their order. For regression pbs, Gini Norm is also sensitive to outliers</a:t>
            </a:r>
            <a:endParaRPr lang="en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703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Overfitting - Partitioning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 smtClean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dirty="0" smtClean="0"/>
              <a:t>Test model on the validation portion</a:t>
            </a:r>
          </a:p>
          <a:p>
            <a:pPr>
              <a:buFont typeface="Wingdings 2" pitchFamily="18" charset="2"/>
              <a:buNone/>
            </a:pPr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b="1" dirty="0" smtClean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Data</a:t>
              </a:r>
              <a:endParaRPr lang="en-US" dirty="0"/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Training Data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Test Data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KPI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Shape 68"/>
          <p:cNvSpPr txBox="1">
            <a:spLocks/>
          </p:cNvSpPr>
          <p:nvPr/>
        </p:nvSpPr>
        <p:spPr>
          <a:xfrm>
            <a:off x="462375" y="1407856"/>
            <a:ext cx="8149799" cy="363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LogLoss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(or Binomial deviance) used for classification (lower is better)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Root Mean Square Error (</a:t>
            </a:r>
            <a:r>
              <a:rPr lang="en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RMSE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typically used for “normal” response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 Deviance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typically used for count data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Gamma Deviance 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used for skewed positive response 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Tweedie Deviance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typically used for zero-inflated skewed positive response (rare events modeling, lots of 0’s)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Absolute Deviance (</a:t>
            </a:r>
            <a:r>
              <a:rPr lang="en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</a:t>
            </a:r>
            <a:r>
              <a:rPr lang="en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typically used in presence of outliers.</a:t>
            </a:r>
            <a:endParaRPr lang="en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34895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KPIs used?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8359" y="1684421"/>
            <a:ext cx="77643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Evaluating the fit of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Hyper-parameter tuning (will introduce in next lesson)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Some algorithms use KPI to iteratively re-learn the data as a “loss” function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65464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Categories of Model KPI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Shape 50"/>
          <p:cNvSpPr txBox="1">
            <a:spLocks/>
          </p:cNvSpPr>
          <p:nvPr/>
        </p:nvSpPr>
        <p:spPr>
          <a:xfrm>
            <a:off x="510501" y="1776825"/>
            <a:ext cx="8279999" cy="3639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 metrics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measures deviation of predictions from actual value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ranking metrics: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measures the ability to rank patterns from lowest to highest risk/outcome.</a:t>
            </a:r>
          </a:p>
          <a:p>
            <a:pPr marL="457200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 b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metrics: 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takes into account some business aspects </a:t>
            </a:r>
          </a:p>
          <a:p>
            <a:pPr marL="914400" lvl="1" indent="-342900">
              <a:lnSpc>
                <a:spcPct val="150000"/>
              </a:lnSpc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conversion rate for top 10% of accounts </a:t>
            </a:r>
            <a:endParaRPr lang="en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61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Review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Review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Survey Case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Appendix – LM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variable selection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19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Linear Regression Summary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>
                <a:latin typeface="Franklin Gothic Book" panose="020B0503020102020204" pitchFamily="34" charset="0"/>
              </a:rPr>
              <a:t>Linear regression models are very popular tools, not only for explanatory modeling, but also for prediction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latin typeface="Franklin Gothic Book" panose="020B0503020102020204" pitchFamily="34" charset="0"/>
              </a:rPr>
              <a:t>A good predictive model has high predictive accuracy (to a useful practical level)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latin typeface="Franklin Gothic Book" panose="020B0503020102020204" pitchFamily="34" charset="0"/>
              </a:rPr>
              <a:t>Predictive models are fit to training data, and predictive accuracy is evaluated on a separate validation data set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latin typeface="Franklin Gothic Book" panose="020B0503020102020204" pitchFamily="34" charset="0"/>
              </a:rPr>
              <a:t>Removing redundant predictors is key to achieving predictive accuracy and robustness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latin typeface="Franklin Gothic Book" panose="020B0503020102020204" pitchFamily="34" charset="0"/>
              </a:rPr>
              <a:t>Subset selection methods help find “good” candidate models. These should then be run and assessed.</a:t>
            </a:r>
          </a:p>
          <a:p>
            <a:pPr>
              <a:lnSpc>
                <a:spcPct val="90000"/>
              </a:lnSpc>
            </a:pPr>
            <a:endParaRPr lang="en-US" altLang="en-US" dirty="0" smtClean="0">
              <a:latin typeface="Franklin Gothic Book" panose="020B0503020102020204" pitchFamily="34" charset="0"/>
            </a:endParaRPr>
          </a:p>
        </p:txBody>
      </p:sp>
      <p:sp>
        <p:nvSpPr>
          <p:cNvPr id="32772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panose="02020502060401020303" pitchFamily="18" charset="0"/>
              </a:rPr>
              <a:t>© Galit Shmueli and Peter Bruce 2017</a:t>
            </a:r>
          </a:p>
        </p:txBody>
      </p:sp>
    </p:spTree>
    <p:extLst>
      <p:ext uri="{BB962C8B-B14F-4D97-AF65-F5344CB8AC3E}">
        <p14:creationId xmlns:p14="http://schemas.microsoft.com/office/powerpoint/2010/main" val="5765106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Logistic regression is similar to linear regression, except that it is used with a categorical response</a:t>
            </a:r>
          </a:p>
          <a:p>
            <a:r>
              <a:rPr lang="en-US" altLang="en-US" smtClean="0"/>
              <a:t>It can be used for explanatory tasks (=profiling) or predictive tasks (=classification)</a:t>
            </a:r>
          </a:p>
          <a:p>
            <a:r>
              <a:rPr lang="en-US" altLang="en-US" smtClean="0"/>
              <a:t>The predictors are related to the response Y via a nonlinear function called the </a:t>
            </a:r>
            <a:r>
              <a:rPr lang="en-US" altLang="en-US" i="1" smtClean="0"/>
              <a:t>logit</a:t>
            </a:r>
          </a:p>
          <a:p>
            <a:r>
              <a:rPr lang="en-US" altLang="en-US" smtClean="0"/>
              <a:t>As in linear regression, reducing predictors can be done via variable selection</a:t>
            </a:r>
          </a:p>
          <a:p>
            <a:r>
              <a:rPr lang="en-US" altLang="en-US" smtClean="0"/>
              <a:t>Logistic regression can be generalized to more than two classes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03515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Data Mining Toolbox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0" y="1714500"/>
            <a:ext cx="48408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Basic Visualization</a:t>
            </a:r>
          </a:p>
          <a:p>
            <a:endParaRPr lang="en-US" dirty="0" smtClean="0"/>
          </a:p>
          <a:p>
            <a:r>
              <a:rPr lang="en-US" u="sng" dirty="0" smtClean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can answer Yes/No Business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can predict continuous business outcomes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51054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 &amp; Logistic Regression are two good starting algorithms .  Both put you on a path to more complex machine learning but more importantly you can start to frame business problems in terms algorithms can understand. </a:t>
            </a:r>
            <a:endParaRPr lang="en-US" dirty="0"/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32" y="36433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2" y="39481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6976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282597"/>
              </p:ext>
            </p:extLst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Review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Review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Survey Case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Appendix – LM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variable selection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825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Satisfaction Survey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3979" y="1604211"/>
            <a:ext cx="791853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Scenario: </a:t>
            </a:r>
          </a:p>
          <a:p>
            <a:r>
              <a:rPr lang="en-US" sz="2400" dirty="0" smtClean="0"/>
              <a:t>You run the service analytics department for a large internet retailer.  Customer service managers have asked you to examine customer experience.  Thus you pulled 10k contacts oversampling the </a:t>
            </a:r>
            <a:r>
              <a:rPr lang="en-US" sz="2400" smtClean="0"/>
              <a:t>response (survey Y/N) </a:t>
            </a:r>
            <a:r>
              <a:rPr lang="en-US" sz="2400" dirty="0" smtClean="0"/>
              <a:t>and among these contacts you pulled the customer satisfaction surveys.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14363" y="4314824"/>
            <a:ext cx="7458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 an explanatory logistic regression with the call attributes.  What impacts whether or  not a customer fills out the survey?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Build a logistic regression and examine the “sum of betas” to interpret and recommend specific actions the managers should take to coach their agents.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36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Review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Review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Survey Case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Appendix – LM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variable selection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2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Partition – Training/Validation/Test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0" y="1447800"/>
            <a:ext cx="6248400" cy="370609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>
                <a:latin typeface="Franklin Gothic Book" pitchFamily="34" charset="0"/>
              </a:rPr>
              <a:t>When a model is developed on </a:t>
            </a:r>
            <a:r>
              <a:rPr lang="en-US" altLang="en-US" b="1" smtClean="0">
                <a:latin typeface="Franklin Gothic Book" pitchFamily="34" charset="0"/>
              </a:rPr>
              <a:t>training data</a:t>
            </a:r>
            <a:r>
              <a:rPr lang="en-US" altLang="en-US" smtClean="0">
                <a:latin typeface="Franklin Gothic Book" pitchFamily="34" charset="0"/>
              </a:rPr>
              <a:t>, it can overfit the training data (hence need to assess on validation)</a:t>
            </a:r>
          </a:p>
          <a:p>
            <a:r>
              <a:rPr lang="en-US" altLang="en-US" smtClean="0">
                <a:latin typeface="Franklin Gothic Book" pitchFamily="34" charset="0"/>
              </a:rPr>
              <a:t>Assessing multiple models on same </a:t>
            </a:r>
            <a:r>
              <a:rPr lang="en-US" altLang="en-US" b="1" smtClean="0">
                <a:latin typeface="Franklin Gothic Book" pitchFamily="34" charset="0"/>
              </a:rPr>
              <a:t>validation data </a:t>
            </a:r>
            <a:r>
              <a:rPr lang="en-US" altLang="en-US" smtClean="0">
                <a:latin typeface="Franklin Gothic Book" pitchFamily="34" charset="0"/>
              </a:rPr>
              <a:t>can overfit validation data</a:t>
            </a:r>
          </a:p>
          <a:p>
            <a:r>
              <a:rPr lang="en-US" altLang="en-US" smtClean="0">
                <a:latin typeface="Franklin Gothic Book" pitchFamily="34" charset="0"/>
              </a:rPr>
              <a:t>Some methods use the validation data to choose a parameter. This too can lead to overfitting the validation data </a:t>
            </a:r>
          </a:p>
          <a:p>
            <a:r>
              <a:rPr lang="en-US" altLang="en-US" smtClean="0">
                <a:latin typeface="Franklin Gothic Book" pitchFamily="34" charset="0"/>
              </a:rPr>
              <a:t>Solution: final selected model is applied to a </a:t>
            </a:r>
            <a:r>
              <a:rPr lang="en-US" altLang="en-US" b="1" u="sng" smtClean="0">
                <a:latin typeface="Franklin Gothic Book" pitchFamily="34" charset="0"/>
              </a:rPr>
              <a:t>test</a:t>
            </a:r>
            <a:r>
              <a:rPr lang="en-US" altLang="en-US" b="1" smtClean="0">
                <a:latin typeface="Franklin Gothic Book" pitchFamily="34" charset="0"/>
              </a:rPr>
              <a:t> partition </a:t>
            </a:r>
            <a:r>
              <a:rPr lang="en-US" altLang="en-US" smtClean="0">
                <a:latin typeface="Franklin Gothic Book" pitchFamily="34" charset="0"/>
              </a:rPr>
              <a:t>to give unbiased estimate of its performance on new data 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1650" y="1447800"/>
            <a:ext cx="22161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93114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8650" y="1562100"/>
            <a:ext cx="676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slides were not included in the lecture but are helpful reference.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890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Residuals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029200" y="2705100"/>
            <a:ext cx="39243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latin typeface="+mj-lt"/>
              </a:rPr>
              <a:t>Symmetric distribution</a:t>
            </a:r>
          </a:p>
          <a:p>
            <a:pPr>
              <a:spcBef>
                <a:spcPct val="50000"/>
              </a:spcBef>
              <a:defRPr/>
            </a:pPr>
            <a:r>
              <a:rPr lang="en-US" sz="2400" dirty="0" smtClean="0">
                <a:latin typeface="+mj-lt"/>
              </a:rPr>
              <a:t>In practice a few outliers is ok.</a:t>
            </a:r>
          </a:p>
          <a:p>
            <a:pPr>
              <a:spcBef>
                <a:spcPct val="50000"/>
              </a:spcBef>
              <a:defRPr/>
            </a:pPr>
            <a:r>
              <a:rPr lang="en-US" sz="2400" dirty="0" smtClean="0">
                <a:latin typeface="+mj-lt"/>
              </a:rPr>
              <a:t>If there is a trend then you could probably find more variables to account for the systemic missing information.</a:t>
            </a:r>
            <a:endParaRPr lang="en-US" sz="24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76800" y="1428750"/>
            <a:ext cx="40767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Homoscedasticity</a:t>
            </a:r>
          </a:p>
          <a:p>
            <a:pPr algn="ctr"/>
            <a:r>
              <a:rPr lang="en-US" b="1" dirty="0" smtClean="0"/>
              <a:t>Linear regression assumes the distribution of errors is normal. 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809750"/>
            <a:ext cx="4324350" cy="282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236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 smtClean="0">
                <a:latin typeface="Franklin Gothic Book" pitchFamily="34" charset="0"/>
              </a:rPr>
              <a:t>Goal:</a:t>
            </a:r>
            <a:r>
              <a:rPr lang="en-US" smtClean="0">
                <a:latin typeface="Franklin Gothic Book" pitchFamily="34" charset="0"/>
              </a:rPr>
              <a:t> Find parsimonious model (the simplest model that performs sufficiently well)</a:t>
            </a:r>
          </a:p>
          <a:p>
            <a:pPr lvl="1">
              <a:defRPr/>
            </a:pPr>
            <a:r>
              <a:rPr lang="en-US" sz="2200" smtClean="0">
                <a:latin typeface="Franklin Gothic Book" pitchFamily="34" charset="0"/>
              </a:rPr>
              <a:t>More robust</a:t>
            </a:r>
          </a:p>
          <a:p>
            <a:pPr lvl="1">
              <a:defRPr/>
            </a:pPr>
            <a:r>
              <a:rPr lang="en-US" sz="2200" smtClean="0">
                <a:latin typeface="Franklin Gothic Book" pitchFamily="34" charset="0"/>
              </a:rPr>
              <a:t>Higher predictive accuracy</a:t>
            </a:r>
          </a:p>
          <a:p>
            <a:pPr lvl="1">
              <a:defRPr/>
            </a:pPr>
            <a:endParaRPr lang="en-US" sz="2200" smtClean="0">
              <a:latin typeface="Franklin Gothic Book" pitchFamily="34" charset="0"/>
            </a:endParaRP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mtClean="0">
                <a:latin typeface="Franklin Gothic Book" pitchFamily="34" charset="0"/>
              </a:rPr>
              <a:t>We will assess predictive accuracy on </a:t>
            </a:r>
            <a:r>
              <a:rPr lang="en-US" u="sng" smtClean="0">
                <a:latin typeface="Franklin Gothic Book" pitchFamily="34" charset="0"/>
              </a:rPr>
              <a:t>validation</a:t>
            </a:r>
            <a:r>
              <a:rPr lang="en-US" smtClean="0">
                <a:latin typeface="Franklin Gothic Book" pitchFamily="34" charset="0"/>
              </a:rPr>
              <a:t> data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mtClean="0">
                <a:latin typeface="Franklin Gothic Book" pitchFamily="34" charset="0"/>
              </a:rPr>
              <a:t>Exhaustive Search = “best subset”</a:t>
            </a:r>
          </a:p>
          <a:p>
            <a:pPr>
              <a:buFont typeface="Wingdings 2" panose="05020102010507070707" pitchFamily="18" charset="2"/>
              <a:buNone/>
              <a:defRPr/>
            </a:pPr>
            <a:r>
              <a:rPr lang="en-US" smtClean="0">
                <a:latin typeface="Franklin Gothic Book" pitchFamily="34" charset="0"/>
              </a:rPr>
              <a:t>Partial Search Algorithms</a:t>
            </a:r>
          </a:p>
          <a:p>
            <a:pPr lvl="1">
              <a:defRPr/>
            </a:pPr>
            <a:r>
              <a:rPr lang="en-US" sz="2200" smtClean="0">
                <a:latin typeface="Franklin Gothic Book" pitchFamily="34" charset="0"/>
              </a:rPr>
              <a:t>Forward</a:t>
            </a:r>
          </a:p>
          <a:p>
            <a:pPr lvl="1">
              <a:defRPr/>
            </a:pPr>
            <a:r>
              <a:rPr lang="en-US" sz="2200" smtClean="0">
                <a:latin typeface="Franklin Gothic Book" pitchFamily="34" charset="0"/>
              </a:rPr>
              <a:t>Backward</a:t>
            </a:r>
          </a:p>
          <a:p>
            <a:pPr lvl="1">
              <a:defRPr/>
            </a:pPr>
            <a:r>
              <a:rPr lang="en-US" sz="2200" smtClean="0">
                <a:latin typeface="Franklin Gothic Book" pitchFamily="34" charset="0"/>
              </a:rPr>
              <a:t>Stepwise</a:t>
            </a:r>
            <a:endParaRPr lang="en-US" sz="2200" dirty="0" smtClean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1910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6800" y="1752600"/>
            <a:ext cx="7772400" cy="41148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smtClean="0">
                <a:latin typeface="+mj-lt"/>
              </a:rPr>
              <a:t>All possible subsets of predictors assessed (single, pairs, triplets, etc.)</a:t>
            </a:r>
          </a:p>
          <a:p>
            <a:pPr>
              <a:defRPr/>
            </a:pPr>
            <a:r>
              <a:rPr lang="en-US" sz="2000" smtClean="0">
                <a:latin typeface="+mj-lt"/>
              </a:rPr>
              <a:t>Computationally intensive, not feasible for big data</a:t>
            </a:r>
          </a:p>
          <a:p>
            <a:pPr>
              <a:defRPr/>
            </a:pPr>
            <a:r>
              <a:rPr lang="en-US" sz="2000" smtClean="0">
                <a:latin typeface="+mj-lt"/>
              </a:rPr>
              <a:t>Judge by “adjusted R</a:t>
            </a:r>
            <a:r>
              <a:rPr lang="en-US" sz="2000" baseline="30000" smtClean="0">
                <a:latin typeface="+mj-lt"/>
              </a:rPr>
              <a:t>2</a:t>
            </a:r>
            <a:r>
              <a:rPr lang="en-US" sz="2000" smtClean="0">
                <a:latin typeface="+mj-lt"/>
              </a:rPr>
              <a:t>”</a:t>
            </a:r>
          </a:p>
          <a:p>
            <a:pPr>
              <a:defRPr/>
            </a:pPr>
            <a:r>
              <a:rPr lang="en-US" sz="2000" smtClean="0">
                <a:latin typeface="+mj-lt"/>
              </a:rPr>
              <a:t>Use </a:t>
            </a:r>
            <a:r>
              <a:rPr lang="en-US" sz="2000" smtClean="0">
                <a:latin typeface="Courier New" pitchFamily="49" charset="0"/>
                <a:cs typeface="Courier New" pitchFamily="49" charset="0"/>
              </a:rPr>
              <a:t>regsubsets() </a:t>
            </a:r>
            <a:r>
              <a:rPr lang="en-US" sz="2000" smtClean="0">
                <a:latin typeface="+mj-lt"/>
              </a:rPr>
              <a:t>in package </a:t>
            </a:r>
            <a:r>
              <a:rPr lang="en-US" sz="2000" smtClean="0">
                <a:latin typeface="Courier New" pitchFamily="49" charset="0"/>
                <a:cs typeface="Courier New" pitchFamily="49" charset="0"/>
              </a:rPr>
              <a:t>leaps</a:t>
            </a:r>
          </a:p>
          <a:p>
            <a:pPr>
              <a:defRPr/>
            </a:pPr>
            <a:endParaRPr lang="en-US" smtClean="0">
              <a:latin typeface="+mj-lt"/>
            </a:endParaRPr>
          </a:p>
          <a:p>
            <a:pPr>
              <a:defRPr/>
            </a:pPr>
            <a:endParaRPr lang="en-US" smtClean="0">
              <a:latin typeface="+mj-lt"/>
            </a:endParaRPr>
          </a:p>
          <a:p>
            <a:pPr>
              <a:defRPr/>
            </a:pPr>
            <a:endParaRPr lang="en-US" dirty="0" smtClean="0">
              <a:latin typeface="+mj-lt"/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839408"/>
              </p:ext>
            </p:extLst>
          </p:nvPr>
        </p:nvGraphicFramePr>
        <p:xfrm>
          <a:off x="2438400" y="4038600"/>
          <a:ext cx="338455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Equation" r:id="rId3" imgW="1600200" imgH="660240" progId="Equation.3">
                  <p:embed/>
                </p:oleObj>
              </mc:Choice>
              <mc:Fallback>
                <p:oleObj name="Equation" r:id="rId3" imgW="16002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038600"/>
                        <a:ext cx="338455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981200" y="5486400"/>
            <a:ext cx="2133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latin typeface="+mj-lt"/>
              </a:rPr>
              <a:t>Penalty for number of predictors</a:t>
            </a: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3657600" y="50292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16543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Search continued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81000" y="2209800"/>
            <a:ext cx="84582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library(leaps)</a:t>
            </a:r>
          </a:p>
          <a:p>
            <a:pPr eaLnBrk="1" hangingPunct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Fuel_Type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model.matrix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(~ 0 +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Fuel_Type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	data=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train.df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eaLnBrk="1" hangingPunct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train.df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train.df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[,-4],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Fuel_Type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[,])</a:t>
            </a: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train.df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search &lt;-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regsubsets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(Price ~ ., data =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train.df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nbest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1, 	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nvmax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dim(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train.df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)[2], method = “exhaustive”)</a:t>
            </a: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 &lt;- summary(search)</a:t>
            </a:r>
          </a:p>
          <a:p>
            <a:pPr eaLnBrk="1" hangingPunct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sum$which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sum$rsq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sum$adjr2</a:t>
            </a:r>
          </a:p>
          <a:p>
            <a:pPr eaLnBrk="1" hangingPunct="1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sum$Cp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524000"/>
            <a:ext cx="8686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Arial" charset="0"/>
              </a:rPr>
              <a:t>Exhaustive search requires library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leaps</a:t>
            </a:r>
            <a:r>
              <a:rPr lang="en-US" dirty="0">
                <a:latin typeface="+mj-lt"/>
                <a:cs typeface="Courier New" pitchFamily="49" charset="0"/>
              </a:rPr>
              <a:t> and manual coding into binary dummies</a:t>
            </a:r>
          </a:p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2743200" y="4419600"/>
            <a:ext cx="152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show models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905000" y="45720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2590800" y="5029200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show metrics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76400" y="4876800"/>
            <a:ext cx="914400" cy="230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752600" y="51816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00200" y="5257800"/>
            <a:ext cx="990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361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7526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>
                <a:latin typeface="Franklin Gothic Book" panose="020B0503020102020204" pitchFamily="34" charset="0"/>
              </a:rPr>
              <a:t>Start with no predictors</a:t>
            </a:r>
          </a:p>
          <a:p>
            <a:r>
              <a:rPr lang="en-US" altLang="en-US" smtClean="0">
                <a:latin typeface="Franklin Gothic Book" panose="020B0503020102020204" pitchFamily="34" charset="0"/>
              </a:rPr>
              <a:t>Add them one by one (add the one with largest contribution)</a:t>
            </a:r>
          </a:p>
          <a:p>
            <a:r>
              <a:rPr lang="en-US" altLang="en-US" smtClean="0">
                <a:latin typeface="Franklin Gothic Book" panose="020B0503020102020204" pitchFamily="34" charset="0"/>
              </a:rPr>
              <a:t>Stop when the addition is not statistically significant</a:t>
            </a:r>
          </a:p>
          <a:p>
            <a:endParaRPr lang="en-US" altLang="en-US" smtClean="0">
              <a:latin typeface="Franklin Gothic Book" panose="020B0503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4191000"/>
            <a:ext cx="78486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step() </a:t>
            </a:r>
            <a:r>
              <a:rPr lang="en-US" dirty="0">
                <a:latin typeface="+mj-lt"/>
                <a:cs typeface="Courier New" pitchFamily="49" charset="0"/>
              </a:rPr>
              <a:t>to run stepwise regression (available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lm</a:t>
            </a:r>
            <a:r>
              <a:rPr lang="en-US" dirty="0">
                <a:latin typeface="+mj-lt"/>
                <a:cs typeface="Courier New" pitchFamily="49" charset="0"/>
              </a:rPr>
              <a:t>).</a:t>
            </a:r>
          </a:p>
          <a:p>
            <a:pPr>
              <a:defRPr/>
            </a:pPr>
            <a:r>
              <a:rPr lang="en-US" dirty="0">
                <a:latin typeface="+mj-lt"/>
                <a:cs typeface="Courier New" pitchFamily="49" charset="0"/>
              </a:rPr>
              <a:t>set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direction = forward</a:t>
            </a:r>
          </a:p>
        </p:txBody>
      </p:sp>
    </p:spTree>
    <p:extLst>
      <p:ext uri="{BB962C8B-B14F-4D97-AF65-F5344CB8AC3E}">
        <p14:creationId xmlns:p14="http://schemas.microsoft.com/office/powerpoint/2010/main" val="33800318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7526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>
                <a:latin typeface="Franklin Gothic Book" panose="020B0503020102020204" pitchFamily="34" charset="0"/>
              </a:rPr>
              <a:t>Start with all predictors</a:t>
            </a:r>
          </a:p>
          <a:p>
            <a:r>
              <a:rPr lang="en-US" altLang="en-US" smtClean="0">
                <a:latin typeface="Franklin Gothic Book" panose="020B0503020102020204" pitchFamily="34" charset="0"/>
              </a:rPr>
              <a:t>Successively eliminate least useful predictors one by one</a:t>
            </a:r>
          </a:p>
          <a:p>
            <a:r>
              <a:rPr lang="en-US" altLang="en-US" smtClean="0">
                <a:latin typeface="Franklin Gothic Book" panose="020B0503020102020204" pitchFamily="34" charset="0"/>
              </a:rPr>
              <a:t>Stop when all remaining predictors have statistically significant contribution</a:t>
            </a:r>
          </a:p>
          <a:p>
            <a:endParaRPr lang="en-US" altLang="en-US" smtClean="0">
              <a:latin typeface="Franklin Gothic Book" panose="020B0503020102020204" pitchFamily="34" charset="0"/>
            </a:endParaRPr>
          </a:p>
          <a:p>
            <a:endParaRPr lang="en-US" altLang="en-US" smtClean="0">
              <a:latin typeface="Franklin Gothic Book" panose="020B0503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4572000"/>
            <a:ext cx="78486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step() </a:t>
            </a:r>
            <a:r>
              <a:rPr lang="en-US" dirty="0">
                <a:latin typeface="+mj-lt"/>
                <a:cs typeface="Courier New" pitchFamily="49" charset="0"/>
              </a:rPr>
              <a:t>to run stepwise regression (available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lm</a:t>
            </a:r>
            <a:r>
              <a:rPr lang="en-US" dirty="0">
                <a:latin typeface="+mj-lt"/>
                <a:cs typeface="Courier New" pitchFamily="49" charset="0"/>
              </a:rPr>
              <a:t>).</a:t>
            </a:r>
          </a:p>
          <a:p>
            <a:pPr>
              <a:defRPr/>
            </a:pPr>
            <a:r>
              <a:rPr lang="en-US" dirty="0">
                <a:latin typeface="+mj-lt"/>
                <a:cs typeface="Courier New" pitchFamily="49" charset="0"/>
              </a:rPr>
              <a:t>set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direction = backward</a:t>
            </a:r>
          </a:p>
        </p:txBody>
      </p:sp>
    </p:spTree>
    <p:extLst>
      <p:ext uri="{BB962C8B-B14F-4D97-AF65-F5344CB8AC3E}">
        <p14:creationId xmlns:p14="http://schemas.microsoft.com/office/powerpoint/2010/main" val="24662913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Stepwise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7526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>
                <a:latin typeface="Franklin Gothic Book" panose="020B0503020102020204" pitchFamily="34" charset="0"/>
              </a:rPr>
              <a:t>Like Forward Selection	</a:t>
            </a:r>
          </a:p>
          <a:p>
            <a:r>
              <a:rPr lang="en-US" altLang="en-US" smtClean="0">
                <a:latin typeface="Franklin Gothic Book" panose="020B0503020102020204" pitchFamily="34" charset="0"/>
              </a:rPr>
              <a:t>Except at each step, also consider dropping non-significant predictors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4267200"/>
            <a:ext cx="78486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step() </a:t>
            </a:r>
            <a:r>
              <a:rPr lang="en-US" dirty="0">
                <a:latin typeface="+mj-lt"/>
                <a:cs typeface="Courier New" pitchFamily="49" charset="0"/>
              </a:rPr>
              <a:t>to run stepwise regression (available in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lm</a:t>
            </a:r>
            <a:r>
              <a:rPr lang="en-US" dirty="0">
                <a:latin typeface="+mj-lt"/>
                <a:cs typeface="Courier New" pitchFamily="49" charset="0"/>
              </a:rPr>
              <a:t>).</a:t>
            </a:r>
          </a:p>
          <a:p>
            <a:pPr>
              <a:defRPr/>
            </a:pPr>
            <a:r>
              <a:rPr lang="en-US" dirty="0">
                <a:latin typeface="+mj-lt"/>
                <a:cs typeface="Courier New" pitchFamily="49" charset="0"/>
              </a:rPr>
              <a:t>set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direction = both</a:t>
            </a:r>
          </a:p>
        </p:txBody>
      </p:sp>
    </p:spTree>
    <p:extLst>
      <p:ext uri="{BB962C8B-B14F-4D97-AF65-F5344CB8AC3E}">
        <p14:creationId xmlns:p14="http://schemas.microsoft.com/office/powerpoint/2010/main" val="676889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the kitchen sink at LM!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7650" y="1254353"/>
            <a:ext cx="8648700" cy="4154984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cars &lt;- read.csv('oldCar.csv')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Partitioning 20% test set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splitPercent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round(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nrow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(cars) %*% .8)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(2017)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sample(1:nrow(cars),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splitPercent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trainSet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cars[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testSet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cars[-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PreProcessing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dataPlan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designTreatmentsN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(cars, names(cars)[2:13], 'Price')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treatedTrain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prepare(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dataPlan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trainSet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treatedTest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prepare(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dataPlan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testSet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Fit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fit &lt;- lm(Price ~ .,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treatedTrain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Step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backFit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step(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fit,direction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'backward')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backFit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000467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Dropped an additional variable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7/15/2018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552575"/>
            <a:ext cx="6210300" cy="3752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43000" y="5734050"/>
            <a:ext cx="7105650" cy="400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predictive variables have low p values and the </a:t>
            </a:r>
            <a:r>
              <a:rPr lang="en-US" dirty="0" err="1" smtClean="0"/>
              <a:t>adj</a:t>
            </a:r>
            <a:r>
              <a:rPr lang="en-US" dirty="0" smtClean="0"/>
              <a:t> r-</a:t>
            </a:r>
            <a:r>
              <a:rPr lang="en-US" dirty="0" err="1" smtClean="0"/>
              <a:t>sq</a:t>
            </a:r>
            <a:r>
              <a:rPr lang="en-US" dirty="0" smtClean="0"/>
              <a:t> is still good.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77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 smtClean="0"/>
              <a:t>If you have enough data and the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 smtClean="0"/>
              <a:t>However, this much effort is seldom undertaken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Data</a:t>
            </a:r>
            <a:endParaRPr lang="en-US" dirty="0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Test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Validation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Exhaustive output shows best model for each number of predictors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371600"/>
            <a:ext cx="7772400" cy="3810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mtClean="0"/>
              <a:t> 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05000"/>
            <a:ext cx="52578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81000" y="5562600"/>
            <a:ext cx="8305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Note:  there are 12 instead of 10 predictors because with </a:t>
            </a: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leaps</a:t>
            </a:r>
            <a:r>
              <a:rPr lang="en-US" altLang="en-US" sz="1400"/>
              <a:t> we explicitly create dummy variables as part of the dataframe, this is handled internally by </a:t>
            </a:r>
            <a:r>
              <a:rPr lang="en-US" alt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altLang="en-US" sz="140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5886450" y="4476750"/>
            <a:ext cx="2876550" cy="781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example  exhaustive search was performed on original, untreated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516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Adjusted R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for the models with 1 predictor, 2 predictors, 3 predictors, etc. (exhaustive search method)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828800"/>
            <a:ext cx="8305800" cy="13716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&gt; sum$adjr2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[1] 0.7556359 0.7922356 0.8267935 0.8436895 0.8494282 0.8534911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[7] 0.8544782 0.8545430 0.8543943 0.8542602 0.8540382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52600" y="3733800"/>
            <a:ext cx="4800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Adjusted R</a:t>
            </a:r>
            <a:r>
              <a:rPr lang="en-US" altLang="en-US" baseline="30000"/>
              <a:t>2</a:t>
            </a:r>
            <a:r>
              <a:rPr lang="en-US" altLang="en-US"/>
              <a:t> drops until you hit 7 predictors, then stabilizes, so choose model with 7 predictors, according to the adj R</a:t>
            </a:r>
            <a:r>
              <a:rPr lang="en-US" altLang="en-US" baseline="30000"/>
              <a:t>2</a:t>
            </a:r>
            <a:r>
              <a:rPr lang="en-US" altLang="en-US"/>
              <a:t> criterion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1676400" y="3124200"/>
            <a:ext cx="228600" cy="6096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886450" y="4895850"/>
            <a:ext cx="2876550" cy="781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example  exhaustive search was performed on original, untreated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2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Next Glass is not out of business but leveraged chemistry &amp; modeling for it’s business model.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Train/Test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Train/Validation/Test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Engineering/Train/</a:t>
            </a:r>
          </a:p>
          <a:p>
            <a:pPr algn="ctr"/>
            <a:r>
              <a:rPr lang="en-US" dirty="0" smtClean="0"/>
              <a:t>Validation/Test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Open </a:t>
            </a:r>
            <a:r>
              <a:rPr lang="en-US" sz="2400" b="1" u="sng" dirty="0" err="1" smtClean="0"/>
              <a:t>B_anotherGlass.R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smtClean="0">
                <a:latin typeface="Franklin Gothic Book" pitchFamily="34" charset="0"/>
              </a:rPr>
              <a:t>Data Mining consists of supervised methods (Classification &amp; Prediction) and unsupervised methods (Association Rules, Data Reduction, Data Exploration &amp; Visualization)</a:t>
            </a:r>
          </a:p>
          <a:p>
            <a:r>
              <a:rPr lang="en-US" altLang="en-US" sz="2400" smtClean="0">
                <a:latin typeface="Franklin Gothic Book" pitchFamily="34" charset="0"/>
              </a:rPr>
              <a:t>Before algorithms can be applied, data must be explored and pre-processed</a:t>
            </a:r>
          </a:p>
          <a:p>
            <a:r>
              <a:rPr lang="en-US" altLang="en-US" sz="2400" smtClean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smtClean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Today’s lesson explores partitioning and simple prediction and binary classification.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Review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Review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Survey Case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Appendix – LM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variable selection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83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Methods: Classification and Prediction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39137" y="2319692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272112" y="2319692"/>
            <a:ext cx="118082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 smtClean="0">
                <a:latin typeface="Open Sans"/>
                <a:ea typeface="Open Sans"/>
                <a:cs typeface="Open Sans"/>
                <a:sym typeface="Open Sans"/>
              </a:rPr>
              <a:t>Algorithm</a:t>
            </a:r>
            <a:endParaRPr lang="en" u="sng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  <a:endParaRPr lang="en" sz="1200" i="1" dirty="0" smtClean="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 smtClean="0">
                <a:latin typeface="Open Sans"/>
                <a:ea typeface="Open Sans"/>
                <a:cs typeface="Open Sans"/>
                <a:sym typeface="Open Sans"/>
              </a:rPr>
              <a:t>One </a:t>
            </a:r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</a:t>
            </a:r>
            <a:r>
              <a:rPr lang="en" u="sng" dirty="0" smtClean="0"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lang="en" u="sng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</a:t>
            </a:r>
            <a:r>
              <a:rPr lang="en" sz="11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QB score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 smtClean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  <a:endParaRPr lang="en" sz="12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Review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Review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Survey Case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Appendix – LM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variable selection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impacts ice cream sales?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 smtClean="0"/>
              <a:t>Linear Regression for continuous outcomes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  <a:endParaRPr lang="en" sz="24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498" t="-2439" b="-268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linear combination of temperature values, day of the week dummy variables and price estimate the number of cones that will sell.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Outcome:</a:t>
            </a:r>
          </a:p>
          <a:p>
            <a:pPr algn="ctr"/>
            <a:r>
              <a:rPr lang="en-US" dirty="0" smtClean="0"/>
              <a:t>The “dependent”, “y” or “target”.</a:t>
            </a:r>
          </a:p>
          <a:p>
            <a:pPr algn="ctr"/>
            <a:r>
              <a:rPr lang="en-US" sz="1400" i="1" dirty="0" smtClean="0"/>
              <a:t>Number of Ice Cream Cones</a:t>
            </a:r>
            <a:endParaRPr lang="en-US" sz="1400" i="1" dirty="0"/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Constant:</a:t>
            </a:r>
          </a:p>
          <a:p>
            <a:pPr algn="ctr"/>
            <a:r>
              <a:rPr lang="en-US" dirty="0" smtClean="0"/>
              <a:t>The “intercept” or “beta-naught” has no predictor associated with it. </a:t>
            </a:r>
          </a:p>
          <a:p>
            <a:pPr algn="ctr"/>
            <a:r>
              <a:rPr lang="en-US" sz="1400" i="1" dirty="0" smtClean="0"/>
              <a:t>Avg. Number of Ice Cream Cones expected to sell if predictors were all 0. </a:t>
            </a:r>
            <a:endParaRPr lang="en-US" sz="1400" i="1" dirty="0"/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210109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829109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Predictors:</a:t>
            </a:r>
          </a:p>
          <a:p>
            <a:pPr algn="ctr"/>
            <a:r>
              <a:rPr lang="en-US" dirty="0" smtClean="0"/>
              <a:t>The “informative features”, “x” or “independent” variables.  </a:t>
            </a:r>
          </a:p>
          <a:p>
            <a:pPr algn="ctr"/>
            <a:r>
              <a:rPr lang="en-US" sz="1400" i="1" dirty="0" smtClean="0"/>
              <a:t>Variables affecting sales in the data, temp, day, &amp; price.  </a:t>
            </a:r>
            <a:endParaRPr lang="en-US" sz="1400" i="1" dirty="0"/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Coefficients:</a:t>
            </a:r>
          </a:p>
          <a:p>
            <a:pPr algn="ctr"/>
            <a:r>
              <a:rPr lang="en-US" dirty="0" smtClean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Error:</a:t>
            </a:r>
          </a:p>
          <a:p>
            <a:pPr algn="ctr"/>
            <a:r>
              <a:rPr lang="en-US" dirty="0" smtClean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 smtClean="0">
                <a:solidFill>
                  <a:schemeClr val="tx1"/>
                </a:solidFill>
              </a:rPr>
              <a:t>This combination manifests as the “best fit line”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-0.5</a:t>
                  </a:r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  <a:endParaRPr lang="en" sz="20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7432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Beta-Naught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 * 80 degrees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*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 *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 * 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*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 * 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Open </a:t>
            </a:r>
            <a:r>
              <a:rPr lang="en-US" sz="2400" u="sng" dirty="0" err="1" smtClean="0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 Diamond Prices with linear regression.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-0.5</a:t>
                  </a:r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  <a:endParaRPr lang="en" sz="20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015365"/>
              </p:ext>
            </p:extLst>
          </p:nvPr>
        </p:nvGraphicFramePr>
        <p:xfrm>
          <a:off x="2173486" y="3833067"/>
          <a:ext cx="6096000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</a:t>
                      </a:r>
                      <a:r>
                        <a:rPr lang="en-US" baseline="0" dirty="0" smtClean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Beta-Naught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26.5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 smtClean="0"/>
              <a:t>Minimizing the Sum of Ordinary Least Squared Errors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Equation:</a:t>
            </a:r>
          </a:p>
          <a:p>
            <a:r>
              <a:rPr lang="en-US" dirty="0" smtClean="0"/>
              <a:t>Y= 0 +(0*x)</a:t>
            </a:r>
          </a:p>
          <a:p>
            <a:endParaRPr lang="en-US" dirty="0"/>
          </a:p>
          <a:p>
            <a:r>
              <a:rPr lang="en-US" dirty="0" smtClean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Red line is the predicted outcome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</a:t>
            </a:r>
            <a:r>
              <a:rPr lang="en-US" sz="1600" dirty="0" smtClean="0"/>
              <a:t>Y Values represent </a:t>
            </a:r>
            <a:r>
              <a:rPr lang="en-US" sz="1600" dirty="0"/>
              <a:t>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MINUS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Equals the Error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 smtClean="0"/>
              <a:t>Big Errors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Equation:</a:t>
            </a:r>
          </a:p>
          <a:p>
            <a:r>
              <a:rPr lang="en-US" dirty="0" smtClean="0"/>
              <a:t>Y= 0 +(0*x)</a:t>
            </a:r>
          </a:p>
          <a:p>
            <a:endParaRPr lang="en-US" dirty="0"/>
          </a:p>
          <a:p>
            <a:r>
              <a:rPr lang="en-US" dirty="0" smtClean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Red line is the predicted outcome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</a:t>
            </a:r>
            <a:r>
              <a:rPr lang="en-US" sz="1600" dirty="0" smtClean="0"/>
              <a:t>Y Values represent </a:t>
            </a:r>
            <a:r>
              <a:rPr lang="en-US" sz="1600" dirty="0"/>
              <a:t>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MINUS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Equals the Error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going 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Notice some are negative and some are positive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Squared Error?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Red line is the predicted outcome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</a:t>
            </a:r>
            <a:r>
              <a:rPr lang="en-US" sz="1600" dirty="0" smtClean="0"/>
              <a:t>Y Values represent </a:t>
            </a:r>
            <a:r>
              <a:rPr lang="en-US" sz="1600" dirty="0"/>
              <a:t>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MINUS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Equals the Error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18 + 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68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 smtClean="0"/>
              <a:t> + </a:t>
            </a:r>
            <a:r>
              <a:rPr lang="en-US" sz="24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-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</a:rPr>
              <a:t>+ </a:t>
            </a:r>
            <a:r>
              <a:rPr lang="en-US" sz="24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15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5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-3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Squared Error?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Without squaring the errors positive &amp; negative prediction errors cancel each other out.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18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9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/>
              <a:t> +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 smtClean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+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Squaring the error means all errors have the same impact on the optimization function.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8445</a:t>
            </a:r>
            <a:endParaRPr lang="en-US" sz="4000" b="1" dirty="0"/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really going 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 smtClean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 smtClean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This is called “ordinary least squares (OLS).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88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Open C_Regression_v1.R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it’s your turn.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71322" y="1346662"/>
            <a:ext cx="9286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Save As: C_Regression_v1.R to “YourName_Regression_v1.R”</a:t>
            </a:r>
            <a:endParaRPr lang="en-US" sz="2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1040745" y="2310939"/>
            <a:ext cx="757957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Pick a new variable to review </a:t>
            </a:r>
            <a:r>
              <a:rPr lang="en-US" dirty="0" err="1" smtClean="0"/>
              <a:t>e.g</a:t>
            </a:r>
            <a:r>
              <a:rPr lang="en-US" dirty="0" smtClean="0"/>
              <a:t> CRIM (crime) or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Plot the new variable relationship with </a:t>
            </a:r>
            <a:r>
              <a:rPr lang="en-US" i="1" dirty="0" smtClean="0"/>
              <a:t>training</a:t>
            </a:r>
            <a:r>
              <a:rPr lang="en-US" dirty="0" smtClean="0"/>
              <a:t>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a univariate regression with training data and the new variable.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Have no intercept and also an intercept (+0 in the equation)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Plot the regression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is the relationship (review coefficient)?  Is it positive or negative?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Apply your two models to the test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Calculate the sum of ordinary least squares on the test 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01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Topics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r>
              <a:rPr lang="en-US" altLang="en-US" dirty="0" smtClean="0">
                <a:latin typeface="Franklin Gothic Book" panose="020B0503020102020204" pitchFamily="34" charset="0"/>
              </a:rPr>
              <a:t>Explanatory vs. predictive modeling with regression</a:t>
            </a:r>
          </a:p>
          <a:p>
            <a:r>
              <a:rPr lang="en-US" altLang="en-US" dirty="0" smtClean="0">
                <a:latin typeface="Franklin Gothic Book" panose="020B0503020102020204" pitchFamily="34" charset="0"/>
              </a:rPr>
              <a:t>Example: prices of Toyota Corollas</a:t>
            </a:r>
          </a:p>
          <a:p>
            <a:r>
              <a:rPr lang="en-US" altLang="en-US" dirty="0" smtClean="0">
                <a:latin typeface="Franklin Gothic Book" panose="020B0503020102020204" pitchFamily="34" charset="0"/>
              </a:rPr>
              <a:t>Fitting a predictive model</a:t>
            </a:r>
          </a:p>
          <a:p>
            <a:r>
              <a:rPr lang="en-US" altLang="en-US" dirty="0" smtClean="0">
                <a:latin typeface="Franklin Gothic Book" panose="020B0503020102020204" pitchFamily="34" charset="0"/>
              </a:rPr>
              <a:t>Assessing predictive accuracy</a:t>
            </a:r>
          </a:p>
          <a:p>
            <a:r>
              <a:rPr lang="en-US" altLang="en-US" dirty="0" smtClean="0">
                <a:latin typeface="Franklin Gothic Book" panose="020B0503020102020204" pitchFamily="34" charset="0"/>
              </a:rPr>
              <a:t>Selecting a subset of predictors</a:t>
            </a:r>
          </a:p>
          <a:p>
            <a:endParaRPr lang="en-US" altLang="en-US" dirty="0" smtClean="0">
              <a:latin typeface="Franklin Gothic Book" panose="020B0503020102020204" pitchFamily="34" charset="0"/>
            </a:endParaRPr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panose="02020502060401020303" pitchFamily="18" charset="0"/>
              </a:rPr>
              <a:t>© Galit Shmueli and Peter Bruce 2017</a:t>
            </a:r>
          </a:p>
        </p:txBody>
      </p:sp>
    </p:spTree>
    <p:extLst>
      <p:ext uri="{BB962C8B-B14F-4D97-AF65-F5344CB8AC3E}">
        <p14:creationId xmlns:p14="http://schemas.microsoft.com/office/powerpoint/2010/main" val="24202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Vs Predictive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is a positive relationship between number of rooms and housing prices.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206240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Reviewing beta coefficients can explain relationships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24" y="2966605"/>
            <a:ext cx="3305175" cy="1257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044930" y="3790604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Holding all other inputs constant </a:t>
            </a:r>
            <a:r>
              <a:rPr lang="en-US" dirty="0" smtClean="0"/>
              <a:t>the median price would increase 9.534 for each room.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 smtClean="0">
                <a:latin typeface="Franklin Gothic Book" pitchFamily="34" charset="0"/>
              </a:rPr>
              <a:t>Goal: </a:t>
            </a:r>
            <a:r>
              <a:rPr lang="en-US" smtClean="0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 smtClean="0">
              <a:latin typeface="Franklin Gothic Book" pitchFamily="34" charset="0"/>
            </a:endParaRP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 smtClean="0">
              <a:latin typeface="Franklin Gothic Book" pitchFamily="34" charset="0"/>
            </a:endParaRP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 smtClean="0">
              <a:latin typeface="Franklin Gothic Book" pitchFamily="34" charset="0"/>
            </a:endParaRP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“goodness-of-fit”: R</a:t>
            </a:r>
            <a:r>
              <a:rPr lang="en-US" baseline="30000" smtClean="0">
                <a:latin typeface="Franklin Gothic Book" pitchFamily="34" charset="0"/>
              </a:rPr>
              <a:t>2</a:t>
            </a:r>
            <a:r>
              <a:rPr lang="en-US" smtClean="0">
                <a:latin typeface="Franklin Gothic Book" pitchFamily="34" charset="0"/>
              </a:rPr>
              <a:t>, residual analysis, p-values</a:t>
            </a:r>
            <a:endParaRPr lang="en-US" dirty="0" smtClean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 smtClean="0">
                <a:latin typeface="Franklin Gothic Book" pitchFamily="34" charset="0"/>
              </a:rPr>
              <a:t>Goal: </a:t>
            </a:r>
            <a:r>
              <a:rPr lang="en-US" smtClean="0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Model Goal: </a:t>
            </a:r>
            <a:r>
              <a:rPr lang="en-US" b="1" smtClean="0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Explaining role of predictors is not primary purpose (but useful)</a:t>
            </a:r>
            <a:endParaRPr lang="en-US" dirty="0" smtClean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Vs Predictive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 sure you understand the point of your project</a:t>
            </a:r>
          </a:p>
          <a:p>
            <a:pPr algn="ctr"/>
            <a:r>
              <a:rPr lang="en-US" dirty="0" smtClean="0"/>
              <a:t>(explanatory or predictive)</a:t>
            </a:r>
          </a:p>
          <a:p>
            <a:pPr algn="ctr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leaders want to build an application?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impacts how you evaluate the model and even what variables you choose.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Review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Review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Survey Case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Appendix – LM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variable selection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7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 smtClean="0"/>
              <a:t>How does truecar.com know the price is “great?”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Yeah!  I got a new job!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Dale, </a:t>
            </a:r>
            <a:r>
              <a:rPr lang="en-US" dirty="0"/>
              <a:t>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 smtClean="0"/>
              <a:t>Welcome Dale to </a:t>
            </a:r>
            <a:r>
              <a:rPr lang="en-US" dirty="0" err="1" smtClean="0"/>
              <a:t>TrueCar’s</a:t>
            </a:r>
            <a:r>
              <a:rPr lang="en-US" dirty="0" smtClean="0"/>
              <a:t> Competitor: </a:t>
            </a:r>
            <a:r>
              <a:rPr lang="en-US" dirty="0" err="1" smtClean="0"/>
              <a:t>OldCar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help Dale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of course.  This sounds like a predictive modeling project.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 smtClean="0"/>
              <a:t>Remember the Workflow?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 CSCI S-96</a:t>
            </a:r>
            <a:endParaRPr lang="en-US" dirty="0"/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090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Problem </a:t>
            </a: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Formulation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Predict Toyota Prices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Define data </a:t>
            </a: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requirements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Use ~1400 cars &amp; car attributes </a:t>
            </a:r>
            <a:endParaRPr lang="en" b="1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Explore </a:t>
            </a: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data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in script</a:t>
            </a:r>
            <a:endParaRPr lang="en" b="1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Perform Analysis &amp; Create Project Artifacts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fit a linear regression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Asses/Adjust </a:t>
            </a: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Project Artifacts 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Adj. R-Squared, P-Values etc.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Communicate Results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examine the coefficients and readout Adj R^2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Document </a:t>
            </a: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to make it </a:t>
            </a: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repeatable 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Keep notes in script</a:t>
            </a:r>
            <a:endParaRPr lang="en" b="1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Shape 836"/>
          <p:cNvSpPr/>
          <p:nvPr/>
        </p:nvSpPr>
        <p:spPr>
          <a:xfrm>
            <a:off x="34620" y="143037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143037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143037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143037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</a:t>
            </a:r>
            <a:r>
              <a:rPr lang="e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lang="en" sz="1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Shape 841"/>
          <p:cNvSpPr/>
          <p:nvPr/>
        </p:nvSpPr>
        <p:spPr>
          <a:xfrm>
            <a:off x="7634529" y="143037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  <a:endParaRPr lang="en" sz="1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Shape 839"/>
          <p:cNvSpPr/>
          <p:nvPr/>
        </p:nvSpPr>
        <p:spPr>
          <a:xfrm>
            <a:off x="3162184" y="142560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  <a:endParaRPr lang="en" sz="1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Shape 839"/>
          <p:cNvSpPr/>
          <p:nvPr/>
        </p:nvSpPr>
        <p:spPr>
          <a:xfrm>
            <a:off x="4456906" y="143513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  <a:endParaRPr lang="en" sz="1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90820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26118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-260986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13256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108009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40328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3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Review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Review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Survey Case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Appendix – LM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variable selection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57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 smtClean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 smtClean="0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Open </a:t>
            </a:r>
            <a:r>
              <a:rPr lang="en-US" sz="2800" b="1" u="sng" dirty="0" err="1" smtClean="0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the preprocessing and partitioning code in your toolbox, create a linear model of Toyota prices.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is susceptible to </a:t>
            </a:r>
            <a:r>
              <a:rPr lang="en-US" b="1" dirty="0" smtClean="0">
                <a:solidFill>
                  <a:schemeClr val="accent1"/>
                </a:solidFill>
              </a:rPr>
              <a:t>multi-</a:t>
            </a:r>
            <a:r>
              <a:rPr lang="en-US" b="1" dirty="0" err="1" smtClean="0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Don’t shock the cat by having multi-collinearity.</a:t>
            </a:r>
            <a:endParaRPr lang="en-US" sz="1200" i="1" dirty="0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other words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presence of two or more predictor variables sharing the same linear relationship with the outcome variable.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Two+ informative features are measuring essentially the same thing.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predicting ice cream sales you include Fahrenheit and Celsius temperatures as two separate informative features.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is susceptible to </a:t>
            </a:r>
            <a:r>
              <a:rPr lang="en-US" b="1" dirty="0" smtClean="0">
                <a:solidFill>
                  <a:schemeClr val="accent1"/>
                </a:solidFill>
              </a:rPr>
              <a:t>multi-</a:t>
            </a:r>
            <a:r>
              <a:rPr lang="en-US" b="1" dirty="0" err="1" smtClean="0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What happens with multi-collinearity?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good news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Best Practice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effect is exaggerated e.g. double counted.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 algorithms are not affected by double counting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Even though </a:t>
            </a:r>
            <a:r>
              <a:rPr lang="en-US" dirty="0"/>
              <a:t>R</a:t>
            </a:r>
            <a:r>
              <a:rPr lang="en-US" dirty="0" smtClean="0"/>
              <a:t> removes it, do not rely on the function.  Understanding the data you put in will avoid “garbage in, garbage out” scenarios.</a:t>
            </a:r>
            <a:endParaRPr lang="en-US" dirty="0"/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3042457" y="4971012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Make happy cats by</a:t>
            </a:r>
          </a:p>
          <a:p>
            <a:pPr algn="ctr"/>
            <a:r>
              <a:rPr lang="en-US" sz="1400" dirty="0" smtClean="0"/>
              <a:t> knowing your data.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R, script 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Review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Review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Survey Case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Appendix – LM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variable selection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17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Auto ID of multi </a:t>
            </a:r>
            <a:r>
              <a:rPr lang="en-US" sz="1200" dirty="0" err="1" smtClean="0"/>
              <a:t>colinearity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Another name for errors.</a:t>
            </a:r>
          </a:p>
          <a:p>
            <a:pPr algn="ctr"/>
            <a:r>
              <a:rPr lang="en-US" sz="1200" dirty="0" smtClean="0"/>
              <a:t>Summary stats for the errors.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Treated Variable Names i.e. informative features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Coefficients or Beta values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When used with </a:t>
            </a:r>
            <a:r>
              <a:rPr lang="en-US" altLang="en-US" u="sng">
                <a:latin typeface="Franklin Gothic Book" pitchFamily="34" charset="0"/>
              </a:rPr>
              <a:t>new</a:t>
            </a:r>
            <a:r>
              <a:rPr lang="en-US" altLang="en-US">
                <a:latin typeface="Franklin Gothic Book" pitchFamily="34" charset="0"/>
              </a:rPr>
              <a:t> data, models of great complexity do not do so well.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The </a:t>
            </a:r>
            <a:r>
              <a:rPr lang="en-US" sz="1200" dirty="0"/>
              <a:t>average amount that the </a:t>
            </a:r>
            <a:r>
              <a:rPr lang="en-US" sz="1200" dirty="0" smtClean="0"/>
              <a:t>coefficients vary </a:t>
            </a:r>
            <a:r>
              <a:rPr lang="en-US" sz="1200" dirty="0"/>
              <a:t>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</a:t>
            </a:r>
            <a:r>
              <a:rPr lang="en-US" sz="1200" dirty="0" smtClean="0"/>
              <a:t>0.  In another way, values away from 0 indicate a real relationship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P-Values</a:t>
            </a:r>
          </a:p>
          <a:p>
            <a:pPr algn="ctr"/>
            <a:r>
              <a:rPr lang="en-US" sz="1200" dirty="0" smtClean="0"/>
              <a:t>The probability of seeing a value larger than the t value.</a:t>
            </a:r>
          </a:p>
          <a:p>
            <a:pPr algn="ctr"/>
            <a:r>
              <a:rPr lang="en-US" sz="1200" dirty="0" smtClean="0"/>
              <a:t>Small p-values mean its less likely due to chance.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P-Values</a:t>
            </a:r>
          </a:p>
          <a:p>
            <a:pPr algn="ctr"/>
            <a:r>
              <a:rPr lang="en-US" sz="1200" dirty="0" smtClean="0"/>
              <a:t>In stats p &lt;0.05 is good but in business I have seen p&lt;0.2.</a:t>
            </a:r>
          </a:p>
          <a:p>
            <a:pPr algn="ctr"/>
            <a:r>
              <a:rPr lang="en-US" sz="1200" dirty="0" smtClean="0"/>
              <a:t>It’s a good idea to rebuild a model without variables that do not meet the cutoff.</a:t>
            </a:r>
            <a:endParaRPr lang="en-US" sz="1200" dirty="0"/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P-Values</a:t>
            </a:r>
          </a:p>
          <a:p>
            <a:pPr algn="ctr"/>
            <a:r>
              <a:rPr lang="en-US" sz="1200" dirty="0" smtClean="0"/>
              <a:t>We could drop tax, doors, </a:t>
            </a:r>
            <a:r>
              <a:rPr lang="en-US" sz="1200" dirty="0" err="1" smtClean="0"/>
              <a:t>cylcinder</a:t>
            </a:r>
            <a:r>
              <a:rPr lang="en-US" sz="1200" dirty="0" smtClean="0"/>
              <a:t> displacement (cc), HP to start.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What variables should we drop with a p-value &gt;=0.2?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script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Parsimonious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Parsimony or compactness is desirable in models.  The more features in a model, the more complexity we introduce, data integrity, data interactions, time to score and time to predict are all impacted.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Parsimonious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R-</a:t>
            </a:r>
            <a:r>
              <a:rPr lang="en-US" sz="1100" dirty="0" err="1" smtClean="0"/>
              <a:t>Sq</a:t>
            </a:r>
            <a:r>
              <a:rPr lang="en-US" sz="1100" dirty="0" smtClean="0"/>
              <a:t>: how much of the variation are the model is fitting. R-</a:t>
            </a:r>
            <a:r>
              <a:rPr lang="en-US" sz="1100" dirty="0" err="1" smtClean="0"/>
              <a:t>Sq</a:t>
            </a:r>
            <a:r>
              <a:rPr lang="en-US" sz="1100" dirty="0" smtClean="0"/>
              <a:t>  measures the linear relationship between Price &amp; </a:t>
            </a:r>
            <a:r>
              <a:rPr lang="en-US" sz="1100" dirty="0"/>
              <a:t>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R-Squared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622" y="1147012"/>
            <a:ext cx="5174109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Y Values  minus  Average of all Y Values ( called y-bar)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948" y="1647200"/>
            <a:ext cx="5341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R1 Actual Distance = Row 1 Price – Average of all Prices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Rn Actual Distance = Row </a:t>
            </a:r>
            <a:r>
              <a:rPr lang="en-US" dirty="0"/>
              <a:t>n</a:t>
            </a:r>
            <a:r>
              <a:rPr lang="en-US" dirty="0" smtClean="0"/>
              <a:t> Price – Average of all Prices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7622" y="3069339"/>
            <a:ext cx="411978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Square the distances to </a:t>
            </a:r>
            <a:r>
              <a:rPr lang="en-US" dirty="0" smtClean="0"/>
              <a:t>mean calculations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7622" y="3558781"/>
            <a:ext cx="2862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(R1 </a:t>
            </a:r>
            <a:r>
              <a:rPr lang="en-US" sz="2400" dirty="0" smtClean="0">
                <a:solidFill>
                  <a:srgbClr val="FFC000"/>
                </a:solidFill>
              </a:rPr>
              <a:t>Actual</a:t>
            </a:r>
            <a:r>
              <a:rPr lang="en-US" sz="2400" dirty="0" smtClean="0"/>
              <a:t> Distance </a:t>
            </a:r>
            <a:r>
              <a:rPr lang="en-US" sz="2400" dirty="0"/>
              <a:t>)</a:t>
            </a:r>
            <a:r>
              <a:rPr lang="en-US" sz="2400" baseline="30000" dirty="0" smtClean="0"/>
              <a:t>2</a:t>
            </a:r>
          </a:p>
          <a:p>
            <a:r>
              <a:rPr lang="en-US" sz="2400" dirty="0" smtClean="0"/>
              <a:t>…</a:t>
            </a:r>
          </a:p>
          <a:p>
            <a:r>
              <a:rPr lang="en-US" sz="2400" dirty="0"/>
              <a:t>(Rn </a:t>
            </a:r>
            <a:r>
              <a:rPr lang="en-US" sz="2400" dirty="0" smtClean="0">
                <a:solidFill>
                  <a:srgbClr val="FFC000"/>
                </a:solidFill>
              </a:rPr>
              <a:t>Actual</a:t>
            </a:r>
            <a:r>
              <a:rPr lang="en-US" sz="2400" dirty="0" smtClean="0"/>
              <a:t> Distance </a:t>
            </a:r>
            <a:r>
              <a:rPr lang="en-US" sz="2400" dirty="0"/>
              <a:t>)</a:t>
            </a:r>
            <a:r>
              <a:rPr lang="en-US" sz="2400" baseline="30000" dirty="0" smtClean="0"/>
              <a:t>2</a:t>
            </a:r>
            <a:endParaRPr lang="en-US" sz="2400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168441" y="1147012"/>
            <a:ext cx="41229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441" y="3069339"/>
            <a:ext cx="41229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04547" y="1331495"/>
            <a:ext cx="2502569" cy="12994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average of all actual values is “y-bar” i.e. 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305" y="1943602"/>
            <a:ext cx="323850" cy="628650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7" idx="3"/>
            <a:endCxn id="17" idx="1"/>
          </p:cNvCxnSpPr>
          <p:nvPr/>
        </p:nvCxnSpPr>
        <p:spPr>
          <a:xfrm>
            <a:off x="5791731" y="1331678"/>
            <a:ext cx="512816" cy="6495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4652" y="3216442"/>
            <a:ext cx="2502569" cy="12994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Once again squaring removes the “cancelling” of positive &amp; negative differences.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0" idx="3"/>
            <a:endCxn id="16" idx="1"/>
          </p:cNvCxnSpPr>
          <p:nvPr/>
        </p:nvCxnSpPr>
        <p:spPr>
          <a:xfrm>
            <a:off x="4737404" y="3254005"/>
            <a:ext cx="1607248" cy="61214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7391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R-Squared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622" y="1147012"/>
            <a:ext cx="507953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Y Predictions (y-hat)  - Average of all Y Values (y-bar)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743453"/>
            <a:ext cx="6709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R1 Prediction Distance = (Row 1 </a:t>
            </a:r>
            <a:r>
              <a:rPr lang="en-US" dirty="0" smtClean="0">
                <a:solidFill>
                  <a:srgbClr val="FFC000"/>
                </a:solidFill>
              </a:rPr>
              <a:t>Prediction</a:t>
            </a:r>
            <a:r>
              <a:rPr lang="en-US" dirty="0" smtClean="0"/>
              <a:t> – Average of all Prices)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Row n Prediction Distance = (Row N </a:t>
            </a:r>
            <a:r>
              <a:rPr lang="en-US" dirty="0" smtClean="0">
                <a:solidFill>
                  <a:srgbClr val="FFC000"/>
                </a:solidFill>
              </a:rPr>
              <a:t>Prediction</a:t>
            </a:r>
            <a:r>
              <a:rPr lang="en-US" dirty="0" smtClean="0"/>
              <a:t> – Average of all Prices)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7622" y="3069339"/>
            <a:ext cx="403001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Square the </a:t>
            </a:r>
            <a:r>
              <a:rPr lang="en-US" dirty="0" smtClean="0"/>
              <a:t>distances </a:t>
            </a:r>
            <a:r>
              <a:rPr lang="en-US" dirty="0"/>
              <a:t>to </a:t>
            </a:r>
            <a:r>
              <a:rPr lang="en-US" dirty="0" smtClean="0"/>
              <a:t>mean calculation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7622" y="3558781"/>
            <a:ext cx="3347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(R1 </a:t>
            </a:r>
            <a:r>
              <a:rPr lang="en-US" sz="2400" dirty="0">
                <a:solidFill>
                  <a:srgbClr val="FFC000"/>
                </a:solidFill>
              </a:rPr>
              <a:t>Prediction</a:t>
            </a:r>
            <a:r>
              <a:rPr lang="en-US" sz="2400" dirty="0"/>
              <a:t> Distance )</a:t>
            </a:r>
            <a:r>
              <a:rPr lang="en-US" sz="2400" baseline="30000" dirty="0" smtClean="0"/>
              <a:t>2</a:t>
            </a:r>
          </a:p>
          <a:p>
            <a:r>
              <a:rPr lang="en-US" sz="2400" dirty="0" smtClean="0"/>
              <a:t>…</a:t>
            </a:r>
          </a:p>
          <a:p>
            <a:r>
              <a:rPr lang="en-US" sz="2400" dirty="0"/>
              <a:t>(</a:t>
            </a:r>
            <a:r>
              <a:rPr lang="en-US" sz="2400" dirty="0" smtClean="0"/>
              <a:t>Rn </a:t>
            </a:r>
            <a:r>
              <a:rPr lang="en-US" sz="2400" dirty="0">
                <a:solidFill>
                  <a:srgbClr val="FFC000"/>
                </a:solidFill>
              </a:rPr>
              <a:t>Prediction</a:t>
            </a:r>
            <a:r>
              <a:rPr lang="en-US" sz="2400" dirty="0"/>
              <a:t> Distance )</a:t>
            </a:r>
            <a:r>
              <a:rPr lang="en-US" sz="2400" baseline="30000" dirty="0" smtClean="0"/>
              <a:t>2</a:t>
            </a:r>
            <a:endParaRPr lang="en-US" sz="2400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168441" y="1147012"/>
            <a:ext cx="41229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3.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441" y="3069339"/>
            <a:ext cx="41229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64965" y="3096123"/>
            <a:ext cx="2502569" cy="19250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Another name for predictions from linear regression is “y-hat”</a:t>
            </a:r>
          </a:p>
          <a:p>
            <a:r>
              <a:rPr lang="en-US" dirty="0" smtClean="0"/>
              <a:t>i.e.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8434" name="Picture 2" descr="Image result for y-hat math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213" y="4004425"/>
            <a:ext cx="808205" cy="80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>
            <a:stCxn id="7" idx="3"/>
            <a:endCxn id="17" idx="0"/>
          </p:cNvCxnSpPr>
          <p:nvPr/>
        </p:nvCxnSpPr>
        <p:spPr>
          <a:xfrm>
            <a:off x="5697154" y="1331678"/>
            <a:ext cx="2019096" cy="17644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43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R-Squared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7622" y="1767206"/>
            <a:ext cx="355860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Sum all the squared PRICE distances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7622" y="2294030"/>
            <a:ext cx="8542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(Row 1 Price – Average of all Prices)</a:t>
            </a:r>
            <a:r>
              <a:rPr lang="en-US" sz="2000" baseline="30000" dirty="0" smtClean="0"/>
              <a:t>2 </a:t>
            </a:r>
            <a:r>
              <a:rPr lang="en-US" sz="2000" dirty="0" smtClean="0"/>
              <a:t> + … + (Row N Price – Average of all Prices)</a:t>
            </a:r>
            <a:r>
              <a:rPr lang="en-US" sz="2000" baseline="30000" dirty="0" smtClean="0"/>
              <a:t>2</a:t>
            </a:r>
            <a:endParaRPr lang="en-US" sz="2000" baseline="30000" dirty="0"/>
          </a:p>
        </p:txBody>
      </p:sp>
      <p:sp>
        <p:nvSpPr>
          <p:cNvPr id="16" name="TextBox 15"/>
          <p:cNvSpPr txBox="1"/>
          <p:nvPr/>
        </p:nvSpPr>
        <p:spPr>
          <a:xfrm>
            <a:off x="168441" y="1767206"/>
            <a:ext cx="41229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1476" y="3315266"/>
            <a:ext cx="422660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Sum all the squared  PREDICTION distances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8338" y="3842090"/>
            <a:ext cx="897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(Row 1 Prediction– Average of all Prices)</a:t>
            </a:r>
            <a:r>
              <a:rPr lang="en-US" baseline="30000" dirty="0" smtClean="0"/>
              <a:t>2 </a:t>
            </a:r>
            <a:r>
              <a:rPr lang="en-US" dirty="0" smtClean="0"/>
              <a:t> + … + (Row N Prediction– Average of all Prices)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22" name="TextBox 21"/>
          <p:cNvSpPr txBox="1"/>
          <p:nvPr/>
        </p:nvSpPr>
        <p:spPr>
          <a:xfrm>
            <a:off x="112295" y="3315266"/>
            <a:ext cx="41229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731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R-Squared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622" y="1163054"/>
            <a:ext cx="3891835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#6 Divided by #5 will create R- Squared 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8441" y="1163054"/>
            <a:ext cx="41229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4123" y="3060788"/>
            <a:ext cx="348646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Sum all the squared Price distances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34942" y="3060788"/>
            <a:ext cx="41229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92505" y="2839457"/>
            <a:ext cx="4860758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0749" y="2334515"/>
            <a:ext cx="403168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u="sng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Sum all the squared  Prediction distances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51568" y="2334515"/>
            <a:ext cx="41229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Equal 33"/>
          <p:cNvSpPr/>
          <p:nvPr/>
        </p:nvSpPr>
        <p:spPr>
          <a:xfrm>
            <a:off x="5309937" y="2486529"/>
            <a:ext cx="1491916" cy="67376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49979" y="2021309"/>
            <a:ext cx="11785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R</a:t>
            </a:r>
            <a:r>
              <a:rPr lang="en-US" sz="8800" baseline="30000" dirty="0" smtClean="0"/>
              <a:t>2</a:t>
            </a:r>
            <a:endParaRPr lang="en-US" sz="8800" baseline="30000" dirty="0"/>
          </a:p>
        </p:txBody>
      </p:sp>
      <p:sp>
        <p:nvSpPr>
          <p:cNvPr id="36" name="Rectangle 35"/>
          <p:cNvSpPr/>
          <p:nvPr/>
        </p:nvSpPr>
        <p:spPr>
          <a:xfrm>
            <a:off x="401053" y="5374105"/>
            <a:ext cx="8357936" cy="5293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R-Squared values are 0 to 1.  They will always go up as you add more variables so a penalty is introduced to create “adjusted R-squared” 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9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</a:t>
            </a:r>
            <a:r>
              <a:rPr lang="en-US" dirty="0" err="1" smtClean="0"/>
              <a:t>Sq</a:t>
            </a:r>
            <a:r>
              <a:rPr lang="en-US" dirty="0" smtClean="0"/>
              <a:t> in 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134759"/>
              </p:ext>
            </p:extLst>
          </p:nvPr>
        </p:nvGraphicFramePr>
        <p:xfrm>
          <a:off x="320841" y="1830888"/>
          <a:ext cx="8438150" cy="1346835"/>
        </p:xfrm>
        <a:graphic>
          <a:graphicData uri="http://schemas.openxmlformats.org/drawingml/2006/table">
            <a:tbl>
              <a:tblPr/>
              <a:tblGrid>
                <a:gridCol w="821852"/>
                <a:gridCol w="1289458"/>
                <a:gridCol w="1672044"/>
                <a:gridCol w="1105248"/>
                <a:gridCol w="1094621"/>
                <a:gridCol w="1094621"/>
                <a:gridCol w="1360306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ActualPrice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Predictions(y-hat)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ActualMeanPrice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(y-bar)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y-(y-bar)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(y-(y-bar))^2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(y-hat) - (y-bar)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((y-hat) - (y-bar))^2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8950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Lucida Console" panose="020B0609040504020204" pitchFamily="49" charset="0"/>
                        </a:rPr>
                        <a:t>6919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(8950-6918.631)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141251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2740798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(-624.166)^2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151283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(9377-8574)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643933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11396251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(11143-8574)^2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3702417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716640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1263751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1804441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4331368" y="1130968"/>
            <a:ext cx="719171" cy="689811"/>
            <a:chOff x="4331368" y="1106905"/>
            <a:chExt cx="719171" cy="689811"/>
          </a:xfrm>
        </p:grpSpPr>
        <p:sp>
          <p:nvSpPr>
            <p:cNvPr id="9" name="Down Arrow 8"/>
            <p:cNvSpPr/>
            <p:nvPr/>
          </p:nvSpPr>
          <p:spPr>
            <a:xfrm>
              <a:off x="4427621" y="1106905"/>
              <a:ext cx="481263" cy="689811"/>
            </a:xfrm>
            <a:prstGeom prst="down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31368" y="1171075"/>
              <a:ext cx="719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Step1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14210" y="1130968"/>
            <a:ext cx="719171" cy="689811"/>
            <a:chOff x="5414210" y="1114926"/>
            <a:chExt cx="719171" cy="689811"/>
          </a:xfrm>
        </p:grpSpPr>
        <p:sp>
          <p:nvSpPr>
            <p:cNvPr id="10" name="Down Arrow 9"/>
            <p:cNvSpPr/>
            <p:nvPr/>
          </p:nvSpPr>
          <p:spPr>
            <a:xfrm>
              <a:off x="5510463" y="1114926"/>
              <a:ext cx="481263" cy="689811"/>
            </a:xfrm>
            <a:prstGeom prst="down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14210" y="1179096"/>
              <a:ext cx="719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Step2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37157" y="1130968"/>
            <a:ext cx="719171" cy="689811"/>
            <a:chOff x="6537157" y="1098884"/>
            <a:chExt cx="719171" cy="689811"/>
          </a:xfrm>
        </p:grpSpPr>
        <p:sp>
          <p:nvSpPr>
            <p:cNvPr id="12" name="Down Arrow 11"/>
            <p:cNvSpPr/>
            <p:nvPr/>
          </p:nvSpPr>
          <p:spPr>
            <a:xfrm>
              <a:off x="6633410" y="1098884"/>
              <a:ext cx="481263" cy="689811"/>
            </a:xfrm>
            <a:prstGeom prst="down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37157" y="1163054"/>
              <a:ext cx="719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Step3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20526" y="1130968"/>
            <a:ext cx="719171" cy="689811"/>
            <a:chOff x="7820526" y="1098884"/>
            <a:chExt cx="719171" cy="689811"/>
          </a:xfrm>
        </p:grpSpPr>
        <p:sp>
          <p:nvSpPr>
            <p:cNvPr id="14" name="Down Arrow 13"/>
            <p:cNvSpPr/>
            <p:nvPr/>
          </p:nvSpPr>
          <p:spPr>
            <a:xfrm>
              <a:off x="7916779" y="1098884"/>
              <a:ext cx="481263" cy="689811"/>
            </a:xfrm>
            <a:prstGeom prst="down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20526" y="1163054"/>
              <a:ext cx="719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Step4</a:t>
              </a:r>
              <a:endParaRPr lang="en-US" dirty="0"/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89594"/>
              </p:ext>
            </p:extLst>
          </p:nvPr>
        </p:nvGraphicFramePr>
        <p:xfrm>
          <a:off x="5254123" y="3471245"/>
          <a:ext cx="3504866" cy="1533525"/>
        </p:xfrm>
        <a:graphic>
          <a:graphicData uri="http://schemas.openxmlformats.org/drawingml/2006/table">
            <a:tbl>
              <a:tblPr/>
              <a:tblGrid>
                <a:gridCol w="1005574"/>
                <a:gridCol w="1249646"/>
                <a:gridCol w="1249646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(y-(y-bar))^2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((y-hat) - (y-bar))^2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141251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2740798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389583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151283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643933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11396251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6599761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3702417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716640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1263751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1804441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16,899,520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12,656,855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652210" y="47324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SUM</a:t>
            </a:r>
            <a:endParaRPr lang="en-US" b="1" dirty="0"/>
          </a:p>
        </p:txBody>
      </p:sp>
      <p:sp>
        <p:nvSpPr>
          <p:cNvPr id="24" name="Right Arrow 23"/>
          <p:cNvSpPr/>
          <p:nvPr/>
        </p:nvSpPr>
        <p:spPr>
          <a:xfrm>
            <a:off x="3288631" y="4572000"/>
            <a:ext cx="1427749" cy="673769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Step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5 &amp; 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5590673" y="5486400"/>
            <a:ext cx="1427749" cy="473243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Step 7</a:t>
            </a:r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769108"/>
              </p:ext>
            </p:extLst>
          </p:nvPr>
        </p:nvGraphicFramePr>
        <p:xfrm>
          <a:off x="7137065" y="5494756"/>
          <a:ext cx="1511301" cy="390525"/>
        </p:xfrm>
        <a:graphic>
          <a:graphicData uri="http://schemas.openxmlformats.org/drawingml/2006/table">
            <a:tbl>
              <a:tblPr/>
              <a:tblGrid>
                <a:gridCol w="798423"/>
                <a:gridCol w="180596"/>
                <a:gridCol w="532282"/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12656855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0.77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16,509,937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03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the two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fit2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Prediction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 smtClean="0">
                <a:solidFill>
                  <a:schemeClr val="tx1"/>
                </a:solidFill>
              </a:rPr>
              <a:t>Sq</a:t>
            </a:r>
            <a:r>
              <a:rPr lang="en-US" dirty="0" smtClean="0">
                <a:solidFill>
                  <a:schemeClr val="tx1"/>
                </a:solidFill>
              </a:rPr>
              <a:t> there are two popular KPI for evaluating continuous model predictions.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780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/>
                <a:gridCol w="17383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/>
                <a:gridCol w="1738313"/>
                <a:gridCol w="1115899"/>
                <a:gridCol w="11158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Squared Errors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36+16+9+4</a:t>
            </a:r>
            <a:endParaRPr 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 manually calculate RMSE, work the acronym backwards.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 the same units being measured, tells you +/- the prediction error.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/>
                <a:gridCol w="1738313"/>
                <a:gridCol w="1115899"/>
                <a:gridCol w="11158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Squared Errors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36+16+9+4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 Root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=4.03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Instead of squaring error, take the absolute error.  Then divide that by the actual value.  Lastly calculate a mean average of all the percentage errors.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/>
                <a:gridCol w="1619979"/>
                <a:gridCol w="1039936"/>
                <a:gridCol w="1039936"/>
                <a:gridCol w="10399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Absolute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 % of Forecast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=6/16 or </a:t>
                      </a:r>
                      <a:r>
                        <a:rPr lang="en-US" b="1" dirty="0" smtClean="0"/>
                        <a:t>37%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=4/8 or </a:t>
                      </a:r>
                    </a:p>
                    <a:p>
                      <a:pPr algn="ctr"/>
                      <a:r>
                        <a:rPr lang="en-US" b="1" dirty="0" smtClean="0"/>
                        <a:t>50%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=3/17 or </a:t>
                      </a:r>
                      <a:r>
                        <a:rPr lang="en-US" b="1" dirty="0" smtClean="0"/>
                        <a:t>17%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=2/34 or </a:t>
                      </a:r>
                    </a:p>
                    <a:p>
                      <a:pPr algn="ctr"/>
                      <a:r>
                        <a:rPr lang="en-US" b="1" dirty="0" smtClean="0"/>
                        <a:t>5%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of Percentages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37%+50%+17%+5%</a:t>
            </a:r>
            <a:endParaRPr lang="en-US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=27.7%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script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good is Dale’s 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3962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KPI Review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656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Review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3947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Customer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Survey Case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622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NA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Appendix – LM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variable selection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5788903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4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Overfitting, continued.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smtClean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smtClean="0">
                <a:latin typeface="Franklin Gothic Book" pitchFamily="34" charset="0"/>
              </a:rPr>
              <a:t>Too many predictors</a:t>
            </a:r>
          </a:p>
          <a:p>
            <a:pPr marL="742950" lvl="1" indent="-285750">
              <a:defRPr/>
            </a:pPr>
            <a:r>
              <a:rPr lang="en-US" sz="2200" smtClean="0">
                <a:latin typeface="Franklin Gothic Book" pitchFamily="34" charset="0"/>
              </a:rPr>
              <a:t>A model with too many parameters </a:t>
            </a:r>
          </a:p>
          <a:p>
            <a:pPr marL="742950" lvl="1" indent="-285750">
              <a:defRPr/>
            </a:pPr>
            <a:r>
              <a:rPr lang="en-US" sz="2200" smtClean="0">
                <a:latin typeface="Franklin Gothic Book" pitchFamily="34" charset="0"/>
              </a:rPr>
              <a:t>Trying many different models</a:t>
            </a:r>
          </a:p>
          <a:p>
            <a:pPr marL="742950" lvl="1" indent="-285750">
              <a:defRPr/>
            </a:pPr>
            <a:r>
              <a:rPr lang="en-US" sz="2200" smtClean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smtClean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smtClean="0">
                <a:latin typeface="Franklin Gothic Book" pitchFamily="34" charset="0"/>
              </a:rPr>
              <a:t>Consequence:  Deployed model will not work as well as expected with completely new data.</a:t>
            </a:r>
            <a:endParaRPr 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Vs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22" y="1277504"/>
            <a:ext cx="6840415" cy="43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49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4" y="1306897"/>
            <a:ext cx="7930662" cy="505235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Binary (Price &gt;$11K =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43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" y="1294125"/>
            <a:ext cx="7561385" cy="4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07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find out firsthand.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892" y="1406769"/>
            <a:ext cx="3822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Open </a:t>
            </a:r>
            <a:r>
              <a:rPr lang="en-US" sz="2800" b="1" u="sng" dirty="0" err="1" smtClean="0"/>
              <a:t>E_lm_for</a:t>
            </a:r>
            <a:r>
              <a:rPr lang="en-US" sz="2800" b="1" u="sng" dirty="0" smtClean="0"/>
              <a:t> </a:t>
            </a:r>
            <a:r>
              <a:rPr lang="en-US" sz="2800" b="1" u="sng" dirty="0" err="1" smtClean="0"/>
              <a:t>classes.R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8396960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Extends idea of linear regression to situation where outcome variable is categorical</a:t>
            </a:r>
          </a:p>
          <a:p>
            <a:endParaRPr lang="en-US" altLang="en-US" smtClean="0"/>
          </a:p>
          <a:p>
            <a:r>
              <a:rPr lang="en-US" altLang="en-US" smtClean="0"/>
              <a:t>Widely used, particularly where a structured model is useful to explain (=</a:t>
            </a:r>
            <a:r>
              <a:rPr lang="en-US" altLang="en-US" i="1" smtClean="0"/>
              <a:t>profiling</a:t>
            </a:r>
            <a:r>
              <a:rPr lang="en-US" altLang="en-US" smtClean="0"/>
              <a:t>) or to predict</a:t>
            </a:r>
          </a:p>
          <a:p>
            <a:endParaRPr lang="en-US" altLang="en-US" smtClean="0"/>
          </a:p>
          <a:p>
            <a:r>
              <a:rPr lang="en-US" altLang="en-US" smtClean="0"/>
              <a:t>Instead of ordinary least squares, </a:t>
            </a:r>
            <a:r>
              <a:rPr lang="en-US" altLang="en-US" i="1" smtClean="0">
                <a:latin typeface="Symbol" panose="05050102010706020507" pitchFamily="18" charset="2"/>
              </a:rPr>
              <a:t>b estimates </a:t>
            </a:r>
            <a:r>
              <a:rPr lang="en-US" altLang="en-US" smtClean="0"/>
              <a:t>are derived through an iterative process called </a:t>
            </a:r>
            <a:r>
              <a:rPr lang="en-US" altLang="en-US" i="1" smtClean="0"/>
              <a:t>maximum likelihood estimation</a:t>
            </a:r>
          </a:p>
          <a:p>
            <a:endParaRPr lang="en-US" altLang="en-US" smtClean="0"/>
          </a:p>
          <a:p>
            <a:r>
              <a:rPr lang="en-US" altLang="en-US" smtClean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smtClean="0"/>
              <a:t>i.e.  </a:t>
            </a:r>
            <a:r>
              <a:rPr lang="en-US" altLang="en-US" i="1" smtClean="0"/>
              <a:t>Y</a:t>
            </a:r>
            <a:r>
              <a:rPr lang="en-US" altLang="en-US" smtClean="0"/>
              <a:t>=0 or </a:t>
            </a:r>
            <a:r>
              <a:rPr lang="en-US" altLang="en-US" i="1" smtClean="0"/>
              <a:t>Y</a:t>
            </a:r>
            <a:r>
              <a:rPr lang="en-US" altLang="en-US" smtClean="0"/>
              <a:t>=1</a:t>
            </a:r>
          </a:p>
          <a:p>
            <a:endParaRPr lang="en-US" altLang="en-US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6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Logit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111347"/>
            <a:ext cx="7886700" cy="2933115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b="1" dirty="0" smtClean="0"/>
              <a:t>Goal:</a:t>
            </a:r>
            <a:r>
              <a:rPr lang="en-US" altLang="en-US" dirty="0" smtClean="0"/>
              <a:t> Find a function of the predictor variables that relates them to a 0/1 outcome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Instead of </a:t>
            </a:r>
            <a:r>
              <a:rPr lang="en-US" altLang="en-US" i="1" dirty="0" smtClean="0"/>
              <a:t>Y</a:t>
            </a:r>
            <a:r>
              <a:rPr lang="en-US" altLang="en-US" dirty="0" smtClean="0"/>
              <a:t> as outcome variable (like in linear regression), we use a function of Y called the </a:t>
            </a:r>
            <a:r>
              <a:rPr lang="en-US" altLang="en-US" b="1" i="1" dirty="0" smtClean="0"/>
              <a:t>logit</a:t>
            </a:r>
          </a:p>
          <a:p>
            <a:pPr eaLnBrk="1" hangingPunct="1"/>
            <a:r>
              <a:rPr lang="en-US" altLang="en-US" dirty="0" smtClean="0"/>
              <a:t>Logit can be modeled as a linear function of the predictors</a:t>
            </a:r>
          </a:p>
          <a:p>
            <a:pPr eaLnBrk="1" hangingPunct="1"/>
            <a:r>
              <a:rPr lang="en-US" altLang="en-US" dirty="0" smtClean="0"/>
              <a:t>The logit can be mapped back to a probability, which, in turn, can be mapped to a class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pic>
        <p:nvPicPr>
          <p:cNvPr id="86018" name="Picture 2" descr="Image result for log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34" y="3939808"/>
            <a:ext cx="333375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/>
          <p:cNvSpPr/>
          <p:nvPr/>
        </p:nvSpPr>
        <p:spPr>
          <a:xfrm>
            <a:off x="5328140" y="3938954"/>
            <a:ext cx="879231" cy="21453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5293" y="4589583"/>
            <a:ext cx="2989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continuous outcome but has little change  as it approaches -1 &amp;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4825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Step 1: Logistic Response Function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111347"/>
            <a:ext cx="7886700" cy="1350499"/>
          </a:xfrm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i="1" dirty="0" smtClean="0"/>
              <a:t>p</a:t>
            </a:r>
            <a:r>
              <a:rPr lang="en-US" altLang="en-US" dirty="0" smtClean="0"/>
              <a:t> = probability of belonging to class 1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en-US" dirty="0" smtClean="0"/>
          </a:p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dirty="0" smtClean="0"/>
              <a:t>Need to relate </a:t>
            </a:r>
            <a:r>
              <a:rPr lang="en-US" altLang="en-US" i="1" dirty="0" smtClean="0"/>
              <a:t>p</a:t>
            </a:r>
            <a:r>
              <a:rPr lang="en-US" altLang="en-US" dirty="0" smtClean="0"/>
              <a:t> to predictors with a function that guarantees 0 </a:t>
            </a:r>
            <a:r>
              <a:rPr lang="en-US" altLang="en-US" dirty="0" smtClean="0">
                <a:sym typeface="Symbol" panose="05050102010706020507" pitchFamily="18" charset="2"/>
              </a:rPr>
              <a:t></a:t>
            </a:r>
            <a:r>
              <a:rPr lang="en-US" altLang="en-US" dirty="0" smtClean="0"/>
              <a:t> </a:t>
            </a:r>
            <a:r>
              <a:rPr lang="en-US" altLang="en-US" i="1" dirty="0" smtClean="0"/>
              <a:t>p</a:t>
            </a:r>
            <a:r>
              <a:rPr lang="en-US" altLang="en-US" dirty="0" smtClean="0"/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</a:t>
            </a:r>
            <a:r>
              <a:rPr lang="en-US" altLang="en-US" dirty="0" smtClean="0"/>
              <a:t> 1</a:t>
            </a:r>
          </a:p>
          <a:p>
            <a:pPr marL="0" indent="0" eaLnBrk="1" hangingPunct="1"/>
            <a:endParaRPr lang="en-US" altLang="en-US" dirty="0" smtClean="0"/>
          </a:p>
          <a:p>
            <a:pPr marL="0" indent="0" eaLnBrk="1" hangingPunct="1"/>
            <a:endParaRPr lang="en-US" altLang="en-US" dirty="0" smtClean="0"/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2743199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  <a:endParaRPr lang="en" sz="24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 smtClean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  <a:endParaRPr lang="en" sz="24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4413728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69983" y="4964314"/>
            <a:ext cx="10062560" cy="1166855"/>
            <a:chOff x="-759635" y="2037702"/>
            <a:chExt cx="9136890" cy="1166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  <a:endParaRPr lang="en" sz="24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74" t="-2410" b="-25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 smtClean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  <a:endParaRPr lang="en" sz="24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4923693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249701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56846" y="4548553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5169877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9514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outcome is logits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319"/>
              <p:cNvSpPr txBox="1"/>
              <p:nvPr/>
            </p:nvSpPr>
            <p:spPr>
              <a:xfrm>
                <a:off x="2890865" y="3065176"/>
                <a:ext cx="7171695" cy="5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=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 smtClean="0">
                    <a:latin typeface="Open Sans"/>
                    <a:ea typeface="Open Sans"/>
                    <a:cs typeface="Open Sans"/>
                    <a:sym typeface="Open Sans"/>
                  </a:rPr>
                  <a:t>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 smtClean="0">
                    <a:latin typeface="Open Sans"/>
                    <a:ea typeface="Open Sans"/>
                    <a:cs typeface="Open Sans"/>
                    <a:sym typeface="Open Sans"/>
                  </a:rPr>
                  <a:t>*temperature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 smtClean="0">
                    <a:latin typeface="Open Sans"/>
                    <a:ea typeface="Open Sans"/>
                    <a:cs typeface="Open Sans"/>
                    <a:sym typeface="Open Sans"/>
                  </a:rPr>
                  <a:t>*day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 smtClean="0">
                    <a:latin typeface="Open Sans"/>
                    <a:ea typeface="Open Sans"/>
                    <a:cs typeface="Open Sans"/>
                    <a:sym typeface="Open Sans"/>
                  </a:rPr>
                  <a:t>*price + error</a:t>
                </a:r>
                <a:endParaRPr lang="en" sz="240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mc:Choice>
        <mc:Fallback xmlns="">
          <p:sp>
            <p:nvSpPr>
              <p:cNvPr id="7" name="Shape 3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65" y="3065176"/>
                <a:ext cx="7171695" cy="504600"/>
              </a:xfrm>
              <a:prstGeom prst="rect">
                <a:avLst/>
              </a:prstGeom>
              <a:blipFill rotWithShape="0">
                <a:blip r:embed="rId2"/>
                <a:stretch>
                  <a:fillRect l="-1274" t="-2410" b="-253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Image result for log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" y="3059723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85800" y="5275385"/>
            <a:ext cx="7578969" cy="633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Since the outcome now links to a math function (logit) with a hard to interpret output, the output needs to be adjusted to get something meaningful.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629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Probability from Logits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4400" y="1524000"/>
            <a:ext cx="7772400" cy="11430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300" smtClean="0"/>
              <a:t>The Fix: </a:t>
            </a:r>
            <a:br>
              <a:rPr lang="en-US" altLang="en-US" sz="4300" smtClean="0"/>
            </a:br>
            <a:r>
              <a:rPr lang="en-US" altLang="en-US" sz="4300" smtClean="0"/>
              <a:t>use </a:t>
            </a:r>
            <a:r>
              <a:rPr lang="en-US" altLang="en-US" sz="4300" b="1" i="1" smtClean="0"/>
              <a:t>logistic response function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895600" y="4642329"/>
            <a:ext cx="38338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</a:pPr>
            <a:r>
              <a:rPr lang="en-US" altLang="en-US" sz="2200">
                <a:latin typeface="Franklin Gothic Book" panose="020B0503020102020204" pitchFamily="34" charset="0"/>
              </a:rPr>
              <a:t>Equation 10.2 in textbook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23292" y="5468815"/>
                <a:ext cx="6875585" cy="3385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𝑛𝑎𝑡𝑢𝑎𝑙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𝑙𝑜𝑔𝑎𝑟𝑖𝑡h𝑚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~2.718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292" y="5468815"/>
                <a:ext cx="6875585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076490"/>
              </p:ext>
            </p:extLst>
          </p:nvPr>
        </p:nvGraphicFramePr>
        <p:xfrm>
          <a:off x="-2590800" y="2813529"/>
          <a:ext cx="14385925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0" name="Document" r:id="rId5" imgW="4123414" imgH="484801" progId="Word.Document.12">
                  <p:embed/>
                </p:oleObj>
              </mc:Choice>
              <mc:Fallback>
                <p:oleObj name="Document" r:id="rId5" imgW="4123414" imgH="484801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590800" y="2813529"/>
                        <a:ext cx="14385925" cy="169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85664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math…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34208" y="5715005"/>
                <a:ext cx="6875585" cy="33855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𝑛𝑎𝑡𝑢𝑎𝑙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𝑙𝑜𝑔𝑎𝑟𝑖𝑡h𝑚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~2.718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08" y="5715005"/>
                <a:ext cx="6875585" cy="338554"/>
              </a:xfrm>
              <a:prstGeom prst="rect">
                <a:avLst/>
              </a:prstGeom>
              <a:blipFill rotWithShape="0">
                <a:blip r:embed="rId2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4208" y="1101964"/>
                <a:ext cx="6875585" cy="33855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𝑝𝑟𝑒𝑓𝑒𝑟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𝑢𝑠𝑒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𝑑𝑖𝑓𝑓𝑒𝑟𝑒𝑛𝑡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𝑒𝑞𝑢𝑎𝑡𝑖𝑜𝑛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08" y="1101964"/>
                <a:ext cx="6875585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10" y="1734272"/>
            <a:ext cx="7010400" cy="857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2310" y="1459513"/>
            <a:ext cx="168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From Wikipedia.com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45931" y="5287112"/>
                <a:ext cx="6875585" cy="33855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𝑙𝑜𝑔𝑂𝑑𝑑𝑠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31" y="5287112"/>
                <a:ext cx="6875585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552093" y="3305907"/>
            <a:ext cx="2039815" cy="1187569"/>
            <a:chOff x="2989384" y="3305907"/>
            <a:chExt cx="2039815" cy="11875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989384" y="3305907"/>
                  <a:ext cx="2039815" cy="1187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3600" i="1" u="sng" baseline="3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3600" i="1" u="sng" baseline="300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sz="3600" dirty="0" smtClean="0">
                      <a:solidFill>
                        <a:schemeClr val="tx1"/>
                      </a:solidFill>
                    </a:rPr>
                    <a:t>(1 +</a:t>
                  </a:r>
                  <a14:m>
                    <m:oMath xmlns:m="http://schemas.openxmlformats.org/officeDocument/2006/math"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600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US" sz="3600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84" y="3305907"/>
                  <a:ext cx="2039815" cy="11875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/>
            <p:cNvCxnSpPr/>
            <p:nvPr/>
          </p:nvCxnSpPr>
          <p:spPr>
            <a:xfrm>
              <a:off x="2989384" y="3829352"/>
              <a:ext cx="20398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4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Overfitting - Partitioning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mtClean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smtClean="0"/>
              <a:t>Test model on the validation portion</a:t>
            </a:r>
          </a:p>
          <a:p>
            <a:pPr>
              <a:buFont typeface="Wingdings 2" pitchFamily="18" charset="2"/>
              <a:buNone/>
            </a:pPr>
            <a:endParaRPr lang="en-US" smtClean="0"/>
          </a:p>
          <a:p>
            <a:pPr>
              <a:buFont typeface="Wingdings 2" pitchFamily="18" charset="2"/>
              <a:buNone/>
            </a:pPr>
            <a:endParaRPr lang="en-US" b="1" smtClean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Data</a:t>
              </a:r>
              <a:endParaRPr lang="en-US" dirty="0"/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Training Data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Test Data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Odds of an Event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228600" y="2895600"/>
            <a:ext cx="1676400" cy="76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80"/>
              </a:spcBef>
              <a:buFont typeface="Wingdings 2"/>
              <a:buNone/>
              <a:defRPr/>
            </a:pPr>
            <a:r>
              <a:rPr lang="en-US" smtClean="0"/>
              <a:t>eq. 10.3</a:t>
            </a:r>
            <a:endParaRPr lang="en-US" dirty="0"/>
          </a:p>
        </p:txBody>
      </p:sp>
      <p:sp>
        <p:nvSpPr>
          <p:cNvPr id="7" name="Text Placeholder 8"/>
          <p:cNvSpPr txBox="1">
            <a:spLocks/>
          </p:cNvSpPr>
          <p:nvPr/>
        </p:nvSpPr>
        <p:spPr>
          <a:xfrm>
            <a:off x="7010400" y="5334000"/>
            <a:ext cx="12954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80"/>
              </a:spcBef>
              <a:buFont typeface="Wingdings 2"/>
              <a:buNone/>
              <a:defRPr/>
            </a:pPr>
            <a:r>
              <a:rPr lang="en-US" smtClean="0"/>
              <a:t>eq. 10.4</a:t>
            </a:r>
            <a:endParaRPr lang="en-US" dirty="0"/>
          </a:p>
        </p:txBody>
      </p:sp>
      <p:graphicFrame>
        <p:nvGraphicFramePr>
          <p:cNvPr id="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029285"/>
              </p:ext>
            </p:extLst>
          </p:nvPr>
        </p:nvGraphicFramePr>
        <p:xfrm>
          <a:off x="2178050" y="2971800"/>
          <a:ext cx="2165350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6" name="Equation" r:id="rId3" imgW="825500" imgH="419100" progId="Equation.3">
                  <p:embed/>
                </p:oleObj>
              </mc:Choice>
              <mc:Fallback>
                <p:oleObj name="Equation" r:id="rId3" imgW="825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050" y="2971800"/>
                        <a:ext cx="2165350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914400" y="1676400"/>
            <a:ext cx="632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Franklin Gothic Book" panose="020B0503020102020204" pitchFamily="34" charset="0"/>
              </a:rPr>
              <a:t>The odds of an event are defined as:</a:t>
            </a:r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H="1" flipV="1">
            <a:off x="4419600" y="3200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5638800" y="29718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i="1">
                <a:latin typeface="Franklin Gothic Book" panose="020B0503020102020204" pitchFamily="34" charset="0"/>
              </a:rPr>
              <a:t>p</a:t>
            </a:r>
            <a:r>
              <a:rPr lang="en-US" altLang="en-US" sz="2400">
                <a:latin typeface="Franklin Gothic Book" panose="020B0503020102020204" pitchFamily="34" charset="0"/>
              </a:rPr>
              <a:t> = probability of event</a:t>
            </a:r>
          </a:p>
        </p:txBody>
      </p:sp>
      <p:graphicFrame>
        <p:nvGraphicFramePr>
          <p:cNvPr id="1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594307"/>
              </p:ext>
            </p:extLst>
          </p:nvPr>
        </p:nvGraphicFramePr>
        <p:xfrm>
          <a:off x="4800600" y="5029200"/>
          <a:ext cx="1905000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7" name="Equation" r:id="rId5" imgW="825500" imgH="393700" progId="Equation.3">
                  <p:embed/>
                </p:oleObj>
              </mc:Choice>
              <mc:Fallback>
                <p:oleObj name="Equation" r:id="rId5" imgW="825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5029200"/>
                        <a:ext cx="1905000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838200" y="4343400"/>
            <a:ext cx="7315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>
                <a:latin typeface="Franklin Gothic Book" panose="020B0503020102020204" pitchFamily="34" charset="0"/>
              </a:rPr>
              <a:t>Or, given the odds of an event, the probability of the event can be computed by:</a:t>
            </a:r>
          </a:p>
        </p:txBody>
      </p:sp>
    </p:spTree>
    <p:extLst>
      <p:ext uri="{BB962C8B-B14F-4D97-AF65-F5344CB8AC3E}">
        <p14:creationId xmlns:p14="http://schemas.microsoft.com/office/powerpoint/2010/main" val="1648279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NCAA Classification Madness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522390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000" b="1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452131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7538" y="5609492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Objective: Identify the probability of a team winning in Round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109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friend Mandy is next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658" y="5833633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https://fivethirtyeight.com/features/how-a-data-scientist-whod-never-heard-of-basketball-mastered-march-madness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23" y="1479982"/>
            <a:ext cx="6910754" cy="38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Single Predictor Model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763000" cy="4419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mtClean="0"/>
              <a:t>Modeling loan acceptance on income (</a:t>
            </a:r>
            <a:r>
              <a:rPr lang="en-US" altLang="en-US" i="1" smtClean="0"/>
              <a:t>x</a:t>
            </a:r>
            <a:r>
              <a:rPr lang="en-US" altLang="en-US" smtClean="0"/>
              <a:t>)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mtClean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mtClean="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mtClean="0"/>
              <a:t>Fitted coefficients (more later): b</a:t>
            </a:r>
            <a:r>
              <a:rPr lang="en-US" altLang="en-US" baseline="-25000" smtClean="0"/>
              <a:t>0</a:t>
            </a:r>
            <a:r>
              <a:rPr lang="en-US" altLang="en-US" smtClean="0"/>
              <a:t> = -6.3525, b</a:t>
            </a:r>
            <a:r>
              <a:rPr lang="en-US" altLang="en-US" baseline="-25000" smtClean="0"/>
              <a:t>1</a:t>
            </a:r>
            <a:r>
              <a:rPr lang="en-US" altLang="en-US" smtClean="0"/>
              <a:t> = -0.0392 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mtClean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2" y="2226897"/>
            <a:ext cx="79057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5105400"/>
            <a:ext cx="750093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</p:spTree>
    <p:extLst>
      <p:ext uri="{BB962C8B-B14F-4D97-AF65-F5344CB8AC3E}">
        <p14:creationId xmlns:p14="http://schemas.microsoft.com/office/powerpoint/2010/main" val="34193041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Predictor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41" y="2135432"/>
            <a:ext cx="5838825" cy="17430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248508" y="2795954"/>
            <a:ext cx="1600200" cy="61546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7538" y="5046785"/>
            <a:ext cx="8071339" cy="9671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coefficient is .02961 but this represents the </a:t>
            </a:r>
            <a:r>
              <a:rPr lang="en-US" dirty="0" err="1" smtClean="0"/>
              <a:t>logOdds</a:t>
            </a:r>
            <a:r>
              <a:rPr lang="en-US" dirty="0" smtClean="0"/>
              <a:t> so you can say for every .029 </a:t>
            </a:r>
            <a:r>
              <a:rPr lang="en-US" dirty="0" err="1" smtClean="0"/>
              <a:t>avg</a:t>
            </a:r>
            <a:r>
              <a:rPr lang="en-US" dirty="0" smtClean="0"/>
              <a:t> blocks increases the probability by a specific amount.  In the following script the output of this </a:t>
            </a:r>
            <a:r>
              <a:rPr lang="en-US" dirty="0" err="1" smtClean="0"/>
              <a:t>blocks_avg</a:t>
            </a:r>
            <a:r>
              <a:rPr lang="en-US" dirty="0" smtClean="0"/>
              <a:t> * .02961 is equal to “l”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624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Predictor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6885" r="80719" b="26797"/>
          <a:stretch/>
        </p:blipFill>
        <p:spPr>
          <a:xfrm>
            <a:off x="4525185" y="1662312"/>
            <a:ext cx="1125779" cy="6330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probability of a round 1 in given the </a:t>
            </a:r>
            <a:r>
              <a:rPr lang="en-US" dirty="0" err="1" smtClean="0"/>
              <a:t>avg</a:t>
            </a:r>
            <a:r>
              <a:rPr lang="en-US" dirty="0" smtClean="0"/>
              <a:t> blocks per game is 0.514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487790" y="3121843"/>
            <a:ext cx="2039815" cy="1187569"/>
            <a:chOff x="2989384" y="3305907"/>
            <a:chExt cx="2039815" cy="11875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989384" y="3305907"/>
                  <a:ext cx="2039815" cy="1187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3600" i="1" u="sng" baseline="3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3600" i="1" u="sng" baseline="300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sz="3600" dirty="0" smtClean="0">
                      <a:solidFill>
                        <a:schemeClr val="tx1"/>
                      </a:solidFill>
                    </a:rPr>
                    <a:t>(1 +</a:t>
                  </a:r>
                  <a14:m>
                    <m:oMath xmlns:m="http://schemas.openxmlformats.org/officeDocument/2006/math"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600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US" sz="3600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84" y="3305907"/>
                  <a:ext cx="2039815" cy="118756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/>
            <p:cNvCxnSpPr/>
            <p:nvPr/>
          </p:nvCxnSpPr>
          <p:spPr>
            <a:xfrm>
              <a:off x="2989384" y="3829352"/>
              <a:ext cx="20398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973455" y="1794197"/>
            <a:ext cx="2391508" cy="36927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 err="1" smtClean="0">
                <a:solidFill>
                  <a:schemeClr val="tx1"/>
                </a:solidFill>
              </a:rPr>
              <a:t>blocks_avg</a:t>
            </a:r>
            <a:r>
              <a:rPr lang="en-US" dirty="0" smtClean="0">
                <a:solidFill>
                  <a:schemeClr val="tx1"/>
                </a:solidFill>
              </a:rPr>
              <a:t> =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Equal 13"/>
          <p:cNvSpPr/>
          <p:nvPr/>
        </p:nvSpPr>
        <p:spPr>
          <a:xfrm>
            <a:off x="5759358" y="1760471"/>
            <a:ext cx="1023582" cy="436729"/>
          </a:xfrm>
          <a:prstGeom prst="mathEqual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7530" y="1717225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0.592</a:t>
            </a:r>
            <a:endParaRPr lang="en-US" sz="2800" dirty="0"/>
          </a:p>
        </p:txBody>
      </p:sp>
      <p:sp>
        <p:nvSpPr>
          <p:cNvPr id="16" name="Multiply 15"/>
          <p:cNvSpPr/>
          <p:nvPr/>
        </p:nvSpPr>
        <p:spPr>
          <a:xfrm>
            <a:off x="3630305" y="1699056"/>
            <a:ext cx="873457" cy="559558"/>
          </a:xfrm>
          <a:prstGeom prst="mathMultiply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382137" y="2501127"/>
            <a:ext cx="820230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qual 18"/>
          <p:cNvSpPr/>
          <p:nvPr/>
        </p:nvSpPr>
        <p:spPr>
          <a:xfrm>
            <a:off x="5652451" y="3400481"/>
            <a:ext cx="1023582" cy="436729"/>
          </a:xfrm>
          <a:prstGeom prst="mathEqual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9309" y="3401885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P(Round1 Win = 1 | </a:t>
            </a:r>
            <a:r>
              <a:rPr lang="en-US" dirty="0" err="1" smtClean="0"/>
              <a:t>bocks_avg</a:t>
            </a:r>
            <a:r>
              <a:rPr lang="en-US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19414" y="3210816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2.718 </a:t>
            </a:r>
            <a:r>
              <a:rPr lang="en-US" baseline="30000" dirty="0" smtClean="0"/>
              <a:t>0.592</a:t>
            </a:r>
            <a:endParaRPr lang="en-US" baseline="300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874710" y="3633915"/>
            <a:ext cx="20398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8984" y="369076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 + 2.718 </a:t>
            </a:r>
            <a:r>
              <a:rPr lang="en-US" baseline="30000" dirty="0" smtClean="0"/>
              <a:t>0.592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1841691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 approach 0 and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1" y="1222726"/>
            <a:ext cx="6079958" cy="36563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Sorted probabilities for </a:t>
            </a:r>
            <a:r>
              <a:rPr lang="en-US" dirty="0" err="1" smtClean="0"/>
              <a:t>avg</a:t>
            </a:r>
            <a:r>
              <a:rPr lang="en-US" dirty="0" smtClean="0"/>
              <a:t> blocks across a wide spectrum -100 to 100 create an infinite curve of probabilities.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016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Probabilities to Actual Class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9390" y="1319463"/>
            <a:ext cx="80772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mtClean="0"/>
              <a:t>Model produces an estimated probability of being a “1”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smtClean="0"/>
          </a:p>
          <a:p>
            <a:r>
              <a:rPr lang="en-US" altLang="en-US" smtClean="0"/>
              <a:t>Convert to a classification by establishing cutoff level</a:t>
            </a:r>
          </a:p>
          <a:p>
            <a:endParaRPr lang="en-US" altLang="en-US" smtClean="0"/>
          </a:p>
          <a:p>
            <a:r>
              <a:rPr lang="en-US" altLang="en-US" smtClean="0"/>
              <a:t>If estimated prob. &gt; cutoff, classify as “1”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7" name="Rectangle 6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If a team has a probability of .25 classify them as a loser.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If a team has .50  or more classify them as a winner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1217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Probability, define a cutoff threshold.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3384" y="14478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mtClean="0"/>
              <a:t>0.50 is popular initial choice</a:t>
            </a:r>
          </a:p>
          <a:p>
            <a:endParaRPr lang="en-US" altLang="en-US" smtClean="0"/>
          </a:p>
          <a:p>
            <a:r>
              <a:rPr lang="en-US" altLang="en-US" smtClean="0"/>
              <a:t>Additional considerations (see Chapter 5)</a:t>
            </a:r>
          </a:p>
          <a:p>
            <a:pPr marL="742950" lvl="1" indent="-285750"/>
            <a:r>
              <a:rPr lang="en-US" altLang="en-US" sz="2200" smtClean="0"/>
              <a:t>Maximize classification accuracy</a:t>
            </a:r>
          </a:p>
          <a:p>
            <a:pPr marL="742950" lvl="1" indent="-285750"/>
            <a:r>
              <a:rPr lang="en-US" altLang="en-US" sz="2200" smtClean="0"/>
              <a:t>Maximize sensitivity (subject to min. level of specificity)</a:t>
            </a:r>
          </a:p>
          <a:p>
            <a:pPr marL="742950" lvl="1" indent="-285750"/>
            <a:r>
              <a:rPr lang="en-US" altLang="en-US" sz="2200" smtClean="0"/>
              <a:t>Minimize false positives (subject to max. false negative rate)</a:t>
            </a:r>
          </a:p>
          <a:p>
            <a:pPr marL="742950" lvl="1" indent="-285750"/>
            <a:r>
              <a:rPr lang="en-US" altLang="en-US" sz="2200" smtClean="0"/>
              <a:t>Minimize expected cost of misclassification (need to specify costs)</a:t>
            </a:r>
          </a:p>
          <a:p>
            <a:endParaRPr lang="en-US" altLang="en-US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11009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7/15/2018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375611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dirty="0" smtClean="0"/>
              <a:t>Multi-collinearity is still an issue as in linear regression</a:t>
            </a:r>
          </a:p>
          <a:p>
            <a:r>
              <a:rPr lang="en-US" altLang="en-US" sz="2000" dirty="0" smtClean="0"/>
              <a:t>The number of correlated predictors can grow when we create derived variables such as </a:t>
            </a:r>
            <a:r>
              <a:rPr lang="en-US" altLang="en-US" sz="2000" b="1" dirty="0" smtClean="0"/>
              <a:t>interaction</a:t>
            </a:r>
            <a:r>
              <a:rPr lang="en-US" altLang="en-US" sz="2000" dirty="0" smtClean="0"/>
              <a:t> </a:t>
            </a:r>
            <a:r>
              <a:rPr lang="en-US" altLang="en-US" sz="2000" b="1" dirty="0" smtClean="0"/>
              <a:t>terms </a:t>
            </a:r>
            <a:r>
              <a:rPr lang="en-US" altLang="en-US" sz="2000" dirty="0" smtClean="0"/>
              <a:t>(e.g. </a:t>
            </a:r>
            <a:r>
              <a:rPr lang="en-US" altLang="en-US" sz="2000" i="1" dirty="0" smtClean="0"/>
              <a:t>Income x Family)</a:t>
            </a:r>
            <a:r>
              <a:rPr lang="en-US" altLang="en-US" sz="2000" dirty="0" smtClean="0"/>
              <a:t>, to capture more complex relationships</a:t>
            </a:r>
          </a:p>
          <a:p>
            <a:r>
              <a:rPr lang="en-US" altLang="en-US" sz="2000" dirty="0" smtClean="0"/>
              <a:t>Problem: Overly complex models have the danger of overfitting</a:t>
            </a:r>
            <a:endParaRPr lang="en-US" altLang="en-US" sz="2000" i="1" dirty="0" smtClean="0"/>
          </a:p>
          <a:p>
            <a:r>
              <a:rPr lang="en-US" altLang="en-US" sz="2000" dirty="0" smtClean="0"/>
              <a:t>Solution: Reduce variables via automated selection of variable subsets (as with linear regression)</a:t>
            </a:r>
          </a:p>
          <a:p>
            <a:r>
              <a:rPr lang="en-US" altLang="en-US" sz="2000" dirty="0" smtClean="0"/>
              <a:t>See Chapter 6 or the appendix slides</a:t>
            </a:r>
          </a:p>
        </p:txBody>
      </p:sp>
    </p:spTree>
    <p:extLst>
      <p:ext uri="{BB962C8B-B14F-4D97-AF65-F5344CB8AC3E}">
        <p14:creationId xmlns:p14="http://schemas.microsoft.com/office/powerpoint/2010/main" val="20358218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4736</TotalTime>
  <Words>6782</Words>
  <Application>Microsoft Office PowerPoint</Application>
  <PresentationFormat>On-screen Show (4:3)</PresentationFormat>
  <Paragraphs>1490</Paragraphs>
  <Slides>131</Slides>
  <Notes>28</Notes>
  <HiddenSlides>0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131</vt:i4>
      </vt:variant>
    </vt:vector>
  </HeadingPairs>
  <TitlesOfParts>
    <vt:vector size="148" baseType="lpstr">
      <vt:lpstr>Arial</vt:lpstr>
      <vt:lpstr>Calibri</vt:lpstr>
      <vt:lpstr>Calibri Light</vt:lpstr>
      <vt:lpstr>Cambria Math</vt:lpstr>
      <vt:lpstr>Consolas</vt:lpstr>
      <vt:lpstr>Courier New</vt:lpstr>
      <vt:lpstr>Franklin Gothic Book</vt:lpstr>
      <vt:lpstr>Helvetica Neue</vt:lpstr>
      <vt:lpstr>Lucida Console</vt:lpstr>
      <vt:lpstr>Open Sans</vt:lpstr>
      <vt:lpstr>Perpetua</vt:lpstr>
      <vt:lpstr>Symbol</vt:lpstr>
      <vt:lpstr>Wingdings 2</vt:lpstr>
      <vt:lpstr>1_Office Theme</vt:lpstr>
      <vt:lpstr>think-cell Slide</vt:lpstr>
      <vt:lpstr>Document</vt:lpstr>
      <vt:lpstr>Equation</vt:lpstr>
      <vt:lpstr>Regression &amp; Logistic Regression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Overfitting, continued.</vt:lpstr>
      <vt:lpstr>Minimize Overfitting - Partitioning</vt:lpstr>
      <vt:lpstr>Data Partitioning – Training &amp; Test</vt:lpstr>
      <vt:lpstr>Minimize Overfitting - Partitioning</vt:lpstr>
      <vt:lpstr>Data Partition – Training/Validation/Test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Now it’s your turn.  </vt:lpstr>
      <vt:lpstr>Topics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Remember the Workflow?</vt:lpstr>
      <vt:lpstr>Let’s practice.</vt:lpstr>
      <vt:lpstr>Regression is susceptible to multi-colinearity</vt:lpstr>
      <vt:lpstr>Regression is susceptible to multi-colinearity</vt:lpstr>
      <vt:lpstr>Back to R, script D!</vt:lpstr>
      <vt:lpstr>Agenda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Calculating the R-Squared</vt:lpstr>
      <vt:lpstr>Calculating the R-Squared</vt:lpstr>
      <vt:lpstr>Calculating the R-Squared</vt:lpstr>
      <vt:lpstr>Calculating the R-Squared</vt:lpstr>
      <vt:lpstr>R-Sq in Action</vt:lpstr>
      <vt:lpstr>Compare the two models</vt:lpstr>
      <vt:lpstr>Evaluating a Prediction Model</vt:lpstr>
      <vt:lpstr>RMSE</vt:lpstr>
      <vt:lpstr>RMSE</vt:lpstr>
      <vt:lpstr>MAPE</vt:lpstr>
      <vt:lpstr>Back to script D</vt:lpstr>
      <vt:lpstr>Agenda</vt:lpstr>
      <vt:lpstr>Regression Vs Logistic Regression</vt:lpstr>
      <vt:lpstr>PowerPoint Presentation</vt:lpstr>
      <vt:lpstr>Huh?</vt:lpstr>
      <vt:lpstr>Let’s find out firsthand.</vt:lpstr>
      <vt:lpstr>Logistic Regression</vt:lpstr>
      <vt:lpstr>The Logit</vt:lpstr>
      <vt:lpstr>Step 1: Logistic Response Function</vt:lpstr>
      <vt:lpstr>The outcome is logits</vt:lpstr>
      <vt:lpstr>Calculating Probability from Logits</vt:lpstr>
      <vt:lpstr>Oh math…</vt:lpstr>
      <vt:lpstr>Calculating the Odds of an Event</vt:lpstr>
      <vt:lpstr>NCAA Classification Madness</vt:lpstr>
      <vt:lpstr>My friend Mandy is next level.</vt:lpstr>
      <vt:lpstr>Single Predictor Model</vt:lpstr>
      <vt:lpstr>Single Predictor Model</vt:lpstr>
      <vt:lpstr>Single Predictor Model</vt:lpstr>
      <vt:lpstr>Probabilities approach 0 and 1</vt:lpstr>
      <vt:lpstr>Probabilities to Actual Class Predictions</vt:lpstr>
      <vt:lpstr>With Probability, define a cutoff threshold.</vt:lpstr>
      <vt:lpstr>Variable Selection</vt:lpstr>
      <vt:lpstr>P-values for Predictors</vt:lpstr>
      <vt:lpstr>Let’s practice</vt:lpstr>
      <vt:lpstr>Evaluating a Classification</vt:lpstr>
      <vt:lpstr>ROC/AUC</vt:lpstr>
      <vt:lpstr>Adjusting the cutoff probability</vt:lpstr>
      <vt:lpstr>ROC/AUC</vt:lpstr>
      <vt:lpstr>Logistic Regression Summary</vt:lpstr>
      <vt:lpstr>Agenda</vt:lpstr>
      <vt:lpstr>Continuous Outcome KPI</vt:lpstr>
      <vt:lpstr>Ranking KPI</vt:lpstr>
      <vt:lpstr>Accuracy KPI </vt:lpstr>
      <vt:lpstr>How are KPIs used?</vt:lpstr>
      <vt:lpstr>3 Categories of Model KPI </vt:lpstr>
      <vt:lpstr>Agenda</vt:lpstr>
      <vt:lpstr>Linear Regression Summary</vt:lpstr>
      <vt:lpstr>Logistic Regression Summary</vt:lpstr>
      <vt:lpstr>Your Data Mining Toolbox</vt:lpstr>
      <vt:lpstr>Agenda</vt:lpstr>
      <vt:lpstr>Customer Satisfaction Survey Case</vt:lpstr>
      <vt:lpstr>Agenda</vt:lpstr>
      <vt:lpstr>Appendix</vt:lpstr>
      <vt:lpstr>Distribution of Residuals</vt:lpstr>
      <vt:lpstr>Variable Selection</vt:lpstr>
      <vt:lpstr>Exhaustive Search</vt:lpstr>
      <vt:lpstr>Exhaustive Search continued</vt:lpstr>
      <vt:lpstr>Forward Selection</vt:lpstr>
      <vt:lpstr>Backward Selection</vt:lpstr>
      <vt:lpstr>Stepwise Selection</vt:lpstr>
      <vt:lpstr>Throw the kitchen sink at LM!</vt:lpstr>
      <vt:lpstr>Dropped an additional variable</vt:lpstr>
      <vt:lpstr>Exhaustive output shows best model for each number of predictors</vt:lpstr>
      <vt:lpstr>Adjusted R2 for the models with 1 predictor, 2 predictors, 3 predictors, etc. (exhaustive search method)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241</cp:revision>
  <dcterms:created xsi:type="dcterms:W3CDTF">2018-05-23T17:24:59Z</dcterms:created>
  <dcterms:modified xsi:type="dcterms:W3CDTF">2018-07-15T19:02:36Z</dcterms:modified>
</cp:coreProperties>
</file>